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56" r:id="rId2"/>
    <p:sldId id="401" r:id="rId3"/>
    <p:sldId id="368" r:id="rId4"/>
    <p:sldId id="369" r:id="rId5"/>
    <p:sldId id="392" r:id="rId6"/>
    <p:sldId id="393" r:id="rId7"/>
    <p:sldId id="329" r:id="rId8"/>
    <p:sldId id="377" r:id="rId9"/>
    <p:sldId id="373" r:id="rId10"/>
    <p:sldId id="370" r:id="rId11"/>
    <p:sldId id="371" r:id="rId12"/>
    <p:sldId id="374" r:id="rId13"/>
    <p:sldId id="372" r:id="rId14"/>
    <p:sldId id="307" r:id="rId15"/>
    <p:sldId id="348" r:id="rId16"/>
    <p:sldId id="364" r:id="rId17"/>
    <p:sldId id="269" r:id="rId18"/>
    <p:sldId id="394" r:id="rId19"/>
    <p:sldId id="395" r:id="rId20"/>
    <p:sldId id="396" r:id="rId21"/>
    <p:sldId id="400" r:id="rId22"/>
    <p:sldId id="397" r:id="rId23"/>
    <p:sldId id="398" r:id="rId24"/>
    <p:sldId id="399" r:id="rId25"/>
    <p:sldId id="367" r:id="rId26"/>
    <p:sldId id="366" r:id="rId27"/>
    <p:sldId id="365" r:id="rId28"/>
    <p:sldId id="360" r:id="rId29"/>
    <p:sldId id="380" r:id="rId30"/>
    <p:sldId id="383" r:id="rId31"/>
    <p:sldId id="384" r:id="rId32"/>
    <p:sldId id="385" r:id="rId33"/>
    <p:sldId id="386" r:id="rId34"/>
    <p:sldId id="387" r:id="rId35"/>
    <p:sldId id="389" r:id="rId36"/>
    <p:sldId id="402" r:id="rId37"/>
    <p:sldId id="317" r:id="rId38"/>
    <p:sldId id="264" r:id="rId39"/>
    <p:sldId id="325" r:id="rId40"/>
    <p:sldId id="390" r:id="rId41"/>
    <p:sldId id="382" r:id="rId42"/>
    <p:sldId id="376" r:id="rId43"/>
    <p:sldId id="388" r:id="rId44"/>
    <p:sldId id="362" r:id="rId45"/>
    <p:sldId id="363" r:id="rId46"/>
    <p:sldId id="314" r:id="rId47"/>
    <p:sldId id="375" r:id="rId48"/>
    <p:sldId id="379" r:id="rId49"/>
    <p:sldId id="346" r:id="rId50"/>
    <p:sldId id="276" r:id="rId51"/>
    <p:sldId id="352" r:id="rId52"/>
    <p:sldId id="353" r:id="rId53"/>
    <p:sldId id="357" r:id="rId54"/>
    <p:sldId id="358" r:id="rId55"/>
    <p:sldId id="359" r:id="rId56"/>
    <p:sldId id="36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62" autoAdjust="0"/>
  </p:normalViewPr>
  <p:slideViewPr>
    <p:cSldViewPr snapToGrid="0" snapToObjects="1">
      <p:cViewPr>
        <p:scale>
          <a:sx n="112" d="100"/>
          <a:sy n="112" d="100"/>
        </p:scale>
        <p:origin x="-1152" y="-8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19-02-15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19-02-15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Datasets collected by high-throughput sequencing of </a:t>
            </a:r>
            <a:r>
              <a:rPr lang="en-US" dirty="0" err="1" smtClean="0"/>
              <a:t>amplicons</a:t>
            </a:r>
            <a:r>
              <a:rPr lang="en-US" dirty="0" smtClean="0"/>
              <a:t>, or shotgun sequencing of </a:t>
            </a:r>
            <a:r>
              <a:rPr lang="en-US" dirty="0" err="1" smtClean="0"/>
              <a:t>metagenomes</a:t>
            </a:r>
            <a:r>
              <a:rPr lang="en-US" dirty="0" smtClean="0"/>
              <a:t> or </a:t>
            </a:r>
            <a:r>
              <a:rPr lang="en-US" dirty="0" err="1" smtClean="0"/>
              <a:t>metatranscriptomes</a:t>
            </a:r>
            <a:r>
              <a:rPr lang="en-US" dirty="0" smtClean="0"/>
              <a:t> are commonplace. These datasets are used to study human health and disease, ecological niches, and the built environment. Datasets collected in this way are limited by the capacity of the machine and so are necessarily probabilistic samples of the underlying environment. However, many investigators are either unaware of this or assume specific properties of the data that confound the analyses. This confounding leads to both false positive and false negative results. I will introduce the concept of probabilistic sampling and of compositional data and describe their </a:t>
            </a:r>
            <a:r>
              <a:rPr lang="en-US" dirty="0" err="1" smtClean="0"/>
              <a:t>properites</a:t>
            </a:r>
            <a:r>
              <a:rPr lang="en-US" dirty="0" smtClean="0"/>
              <a:t> and pathologies. I will provide examples from vaginal meta-</a:t>
            </a:r>
            <a:r>
              <a:rPr lang="en-US" dirty="0" err="1" smtClean="0"/>
              <a:t>transcriptomes</a:t>
            </a:r>
            <a:r>
              <a:rPr lang="en-US" dirty="0" smtClean="0"/>
              <a:t> and gut </a:t>
            </a:r>
            <a:r>
              <a:rPr lang="en-US" dirty="0" err="1" smtClean="0"/>
              <a:t>metagenomes</a:t>
            </a:r>
            <a:r>
              <a:rPr lang="en-US" dirty="0" smtClean="0"/>
              <a:t> that demonstrate the general utility of the approach. I will finally give guidance and point to resources and examples for the analysis of </a:t>
            </a:r>
            <a:r>
              <a:rPr lang="en-US" dirty="0" err="1" smtClean="0"/>
              <a:t>microbiome</a:t>
            </a:r>
            <a:r>
              <a:rPr lang="en-US" smtClean="0"/>
              <a:t> datasets using compositional data analysis.</a:t>
            </a:r>
          </a:p>
          <a:p>
            <a:endParaRPr lang="en-US"/>
          </a:p>
        </p:txBody>
      </p:sp>
      <p:sp>
        <p:nvSpPr>
          <p:cNvPr id="4" name="Slide Number Placeholder 3"/>
          <p:cNvSpPr>
            <a:spLocks noGrp="1"/>
          </p:cNvSpPr>
          <p:nvPr>
            <p:ph type="sldNum" sz="quarter" idx="10"/>
          </p:nvPr>
        </p:nvSpPr>
        <p:spPr/>
        <p:txBody>
          <a:bodyPr/>
          <a:lstStyle/>
          <a:p>
            <a:fld id="{364FB8B2-23F0-0946-9266-1716EC5514B9}" type="slidenum">
              <a:rPr lang="en-US" smtClean="0"/>
              <a:t>1</a:t>
            </a:fld>
            <a:endParaRPr lang="en-US"/>
          </a:p>
        </p:txBody>
      </p:sp>
    </p:spTree>
    <p:extLst>
      <p:ext uri="{BB962C8B-B14F-4D97-AF65-F5344CB8AC3E}">
        <p14:creationId xmlns:p14="http://schemas.microsoft.com/office/powerpoint/2010/main" val="966855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42</a:t>
            </a:fld>
            <a:endParaRPr lang="en-US"/>
          </a:p>
        </p:txBody>
      </p:sp>
    </p:spTree>
    <p:extLst>
      <p:ext uri="{BB962C8B-B14F-4D97-AF65-F5344CB8AC3E}">
        <p14:creationId xmlns:p14="http://schemas.microsoft.com/office/powerpoint/2010/main" val="527491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p>
          <a:p>
            <a:r>
              <a:rPr lang="en-US" dirty="0" smtClean="0"/>
              <a:t>Note the midpoint of the dataset is off the 0 line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5</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6</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12</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p>
          <a:p>
            <a:r>
              <a:rPr lang="en-US" dirty="0" smtClean="0"/>
              <a:t>Note the midpoint of the dataset is off the 0 line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27</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 WHI</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Sept 2018</a:t>
            </a:r>
            <a:endParaRPr lang="en-US"/>
          </a:p>
        </p:txBody>
      </p:sp>
      <p:sp>
        <p:nvSpPr>
          <p:cNvPr id="8" name="Footer Placeholder 7"/>
          <p:cNvSpPr>
            <a:spLocks noGrp="1"/>
          </p:cNvSpPr>
          <p:nvPr>
            <p:ph type="ftr" sz="quarter" idx="11"/>
          </p:nvPr>
        </p:nvSpPr>
        <p:spPr/>
        <p:txBody>
          <a:bodyPr/>
          <a:lstStyle/>
          <a:p>
            <a:r>
              <a:rPr lang="en-US" smtClean="0"/>
              <a:t>SUNY Buffalo WHI</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Sept 2018</a:t>
            </a:r>
            <a:endParaRPr lang="en-US"/>
          </a:p>
        </p:txBody>
      </p:sp>
      <p:sp>
        <p:nvSpPr>
          <p:cNvPr id="3" name="Footer Placeholder 2"/>
          <p:cNvSpPr>
            <a:spLocks noGrp="1"/>
          </p:cNvSpPr>
          <p:nvPr>
            <p:ph type="ftr" sz="quarter" idx="11"/>
          </p:nvPr>
        </p:nvSpPr>
        <p:spPr/>
        <p:txBody>
          <a:bodyPr/>
          <a:lstStyle/>
          <a:p>
            <a:r>
              <a:rPr lang="en-US" smtClean="0"/>
              <a:t>SUNY Buffalo WHI</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 WHI</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 WHI</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Sept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SUNY Buffalo WHI</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4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 Id="rId3" Type="http://schemas.openxmlformats.org/officeDocument/2006/relationships/image" Target="../media/image42.emf"/></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a:bodyPr>
          <a:lstStyle/>
          <a:p>
            <a:r>
              <a:rPr lang="en-US" dirty="0"/>
              <a:t>It's a poll not an election! Analysis of </a:t>
            </a:r>
            <a:r>
              <a:rPr lang="en-US" dirty="0" err="1"/>
              <a:t>metagenomes</a:t>
            </a:r>
            <a:r>
              <a:rPr lang="en-US" dirty="0"/>
              <a:t> and </a:t>
            </a:r>
            <a:r>
              <a:rPr lang="en-US" dirty="0" err="1"/>
              <a:t>metatranscriptomes</a:t>
            </a:r>
            <a:r>
              <a:rPr lang="en-US" dirty="0"/>
              <a:t> using probabilistic compositional approaches</a:t>
            </a:r>
            <a:endParaRPr lang="en-US" dirty="0"/>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7" name="TextBox 6"/>
          <p:cNvSpPr txBox="1"/>
          <p:nvPr/>
        </p:nvSpPr>
        <p:spPr>
          <a:xfrm>
            <a:off x="1966112" y="5791216"/>
            <a:ext cx="5391219" cy="369332"/>
          </a:xfrm>
          <a:prstGeom prst="rect">
            <a:avLst/>
          </a:prstGeom>
          <a:noFill/>
        </p:spPr>
        <p:txBody>
          <a:bodyPr wrap="none" rtlCol="0">
            <a:spAutoFit/>
          </a:bodyPr>
          <a:lstStyle/>
          <a:p>
            <a:r>
              <a:rPr lang="en-US" dirty="0">
                <a:solidFill>
                  <a:schemeClr val="bg1">
                    <a:lumMod val="50000"/>
                  </a:schemeClr>
                </a:solidFill>
              </a:rPr>
              <a:t>https://</a:t>
            </a:r>
            <a:r>
              <a:rPr lang="en-US" dirty="0" err="1">
                <a:solidFill>
                  <a:schemeClr val="bg1">
                    <a:lumMod val="50000"/>
                  </a:schemeClr>
                </a:solidFill>
              </a:rPr>
              <a:t>github.com</a:t>
            </a:r>
            <a:r>
              <a:rPr lang="en-US" dirty="0">
                <a:solidFill>
                  <a:schemeClr val="bg1">
                    <a:lumMod val="50000"/>
                  </a:schemeClr>
                </a:solidFill>
              </a:rPr>
              <a:t>/</a:t>
            </a:r>
            <a:r>
              <a:rPr lang="en-US" dirty="0" err="1">
                <a:solidFill>
                  <a:schemeClr val="bg1">
                    <a:lumMod val="50000"/>
                  </a:schemeClr>
                </a:solidFill>
              </a:rPr>
              <a:t>ggloor</a:t>
            </a:r>
            <a:r>
              <a:rPr lang="en-US" dirty="0">
                <a:solidFill>
                  <a:schemeClr val="bg1">
                    <a:lumMod val="50000"/>
                  </a:schemeClr>
                </a:solidFill>
              </a:rPr>
              <a:t>/</a:t>
            </a:r>
            <a:r>
              <a:rPr lang="en-US" dirty="0" smtClean="0">
                <a:solidFill>
                  <a:schemeClr val="bg1">
                    <a:lumMod val="50000"/>
                  </a:schemeClr>
                </a:solidFill>
              </a:rPr>
              <a:t>compositions/</a:t>
            </a:r>
            <a:r>
              <a:rPr lang="en-US" dirty="0">
                <a:solidFill>
                  <a:schemeClr val="bg1">
                    <a:lumMod val="50000"/>
                  </a:schemeClr>
                </a:solidFill>
              </a:rPr>
              <a:t>presentations</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Random data as 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SUNY Buffalo WHI</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920487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Same random data as proportions</a:t>
            </a:r>
            <a:endParaRPr lang="en-US" dirty="0">
              <a:latin typeface="Calibri" charset="0"/>
            </a:endParaRPr>
          </a:p>
        </p:txBody>
      </p:sp>
      <p:sp>
        <p:nvSpPr>
          <p:cNvPr id="20483" name="TextBox 8"/>
          <p:cNvSpPr txBox="1">
            <a:spLocks noChangeArrowheads="1"/>
          </p:cNvSpPr>
          <p:nvPr/>
        </p:nvSpPr>
        <p:spPr bwMode="auto">
          <a:xfrm>
            <a:off x="5214470" y="3667125"/>
            <a:ext cx="361837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Sequencing</a:t>
            </a:r>
          </a:p>
          <a:p>
            <a:pPr lvl="1" eaLnBrk="1" hangingPunct="1">
              <a:buFont typeface="Wingdings" charset="0"/>
              <a:buChar char="Ø"/>
            </a:pPr>
            <a:r>
              <a:rPr lang="en-US" sz="1600" dirty="0"/>
              <a:t>percentage, relative </a:t>
            </a:r>
            <a:r>
              <a:rPr lang="en-US" sz="1600" dirty="0" smtClean="0"/>
              <a:t>abundance, probability, proportion</a:t>
            </a:r>
            <a:endParaRPr lang="en-US" sz="1600" dirty="0"/>
          </a:p>
          <a:p>
            <a:pPr lvl="1" eaLnBrk="1" hangingPunct="1">
              <a:buFont typeface="Wingdings" charset="0"/>
              <a:buChar char="Ø"/>
            </a:pPr>
            <a:r>
              <a:rPr lang="en-US" sz="1600" dirty="0" smtClean="0"/>
              <a:t>Count </a:t>
            </a:r>
            <a:r>
              <a:rPr lang="en-US" sz="1600" dirty="0"/>
              <a:t>normalization</a:t>
            </a:r>
          </a:p>
          <a:p>
            <a:pPr lvl="1" eaLnBrk="1" hangingPunct="1">
              <a:buFont typeface="Wingdings" charset="0"/>
              <a:buChar char="Ø"/>
            </a:pPr>
            <a:r>
              <a:rPr lang="en-US" sz="1600" dirty="0" smtClean="0"/>
              <a:t>Rarefaction</a:t>
            </a:r>
            <a:endParaRPr lang="en-US" sz="1600" dirty="0"/>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SUNY Buffalo WHI</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9056942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err="1" smtClean="0">
                <a:latin typeface="Calibri" charset="0"/>
              </a:rPr>
              <a:t>CoDa</a:t>
            </a:r>
            <a:r>
              <a:rPr lang="en-US" dirty="0" smtClean="0">
                <a:latin typeface="Calibri" charset="0"/>
              </a:rPr>
              <a:t> properties and *</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b="1" dirty="0" smtClean="0"/>
              <a:t>*</a:t>
            </a:r>
            <a:r>
              <a:rPr lang="en-US" sz="2000" b="1" dirty="0" err="1" smtClean="0"/>
              <a:t>lr</a:t>
            </a:r>
            <a:r>
              <a:rPr lang="en-US" sz="2000" b="1" dirty="0" smtClean="0"/>
              <a:t>(x) = [ log(x</a:t>
            </a:r>
            <a:r>
              <a:rPr lang="en-US" sz="2000" b="1" baseline="-25000" dirty="0" smtClean="0"/>
              <a:t>1</a:t>
            </a:r>
            <a:r>
              <a:rPr lang="en-US" sz="2000" b="1" dirty="0" smtClean="0"/>
              <a:t>/</a:t>
            </a:r>
            <a:r>
              <a:rPr lang="en-US" sz="2000" b="1" dirty="0" err="1" smtClean="0"/>
              <a:t>g</a:t>
            </a:r>
            <a:r>
              <a:rPr lang="en-US" sz="2000" b="1" baseline="-25000" dirty="0" err="1" smtClean="0"/>
              <a:t>X</a:t>
            </a:r>
            <a:r>
              <a:rPr lang="en-US" sz="2000" b="1" dirty="0" smtClean="0"/>
              <a:t>), log(x</a:t>
            </a:r>
            <a:r>
              <a:rPr lang="en-US" sz="2000" b="1" baseline="-25000" dirty="0" smtClean="0"/>
              <a:t>2</a:t>
            </a:r>
            <a:r>
              <a:rPr lang="en-US" sz="2000" b="1" dirty="0" smtClean="0"/>
              <a:t>/</a:t>
            </a:r>
            <a:r>
              <a:rPr lang="en-US" sz="2000" b="1" dirty="0" err="1" smtClean="0"/>
              <a:t>g</a:t>
            </a:r>
            <a:r>
              <a:rPr lang="en-US" sz="2000" b="1" baseline="-25000" dirty="0" err="1" smtClean="0"/>
              <a:t>X</a:t>
            </a:r>
            <a:r>
              <a:rPr lang="en-US" sz="2000" b="1" dirty="0" smtClean="0"/>
              <a:t>), </a:t>
            </a:r>
            <a:r>
              <a:rPr lang="is-IS" sz="2000" b="1" dirty="0" smtClean="0"/>
              <a:t>… log(x</a:t>
            </a:r>
            <a:r>
              <a:rPr lang="is-IS" sz="2000" b="1" baseline="-25000" dirty="0" smtClean="0"/>
              <a:t>D</a:t>
            </a:r>
            <a:r>
              <a:rPr lang="is-IS" sz="2000" b="1" dirty="0" smtClean="0"/>
              <a:t>/g</a:t>
            </a:r>
            <a:r>
              <a:rPr lang="is-IS" sz="2000" b="1" baseline="-25000" dirty="0" smtClean="0"/>
              <a:t>X</a:t>
            </a:r>
            <a:r>
              <a:rPr lang="is-IS" sz="2000" b="1" dirty="0" smtClean="0"/>
              <a:t>) ]</a:t>
            </a:r>
          </a:p>
          <a:p>
            <a:pPr algn="ctr" fontAlgn="auto">
              <a:spcBef>
                <a:spcPts val="0"/>
              </a:spcBef>
              <a:spcAft>
                <a:spcPts val="0"/>
              </a:spcAft>
              <a:defRPr/>
            </a:pPr>
            <a:endParaRPr lang="is-IS" sz="2000" b="1" dirty="0" smtClean="0"/>
          </a:p>
          <a:p>
            <a:pPr algn="ctr">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endParaRPr lang="is-IS" sz="2000" dirty="0"/>
          </a:p>
          <a:p>
            <a:pPr algn="ctr" fontAlgn="auto">
              <a:spcBef>
                <a:spcPts val="0"/>
              </a:spcBef>
              <a:spcAft>
                <a:spcPts val="0"/>
              </a:spcAft>
              <a:defRPr/>
            </a:pPr>
            <a:endParaRPr lang="is-IS" sz="2000" b="1" dirty="0" smtClean="0"/>
          </a:p>
        </p:txBody>
      </p:sp>
      <p:sp>
        <p:nvSpPr>
          <p:cNvPr id="2" name="Footer Placeholder 1"/>
          <p:cNvSpPr>
            <a:spLocks noGrp="1"/>
          </p:cNvSpPr>
          <p:nvPr>
            <p:ph type="ftr" sz="quarter" idx="11"/>
          </p:nvPr>
        </p:nvSpPr>
        <p:spPr/>
        <p:txBody>
          <a:bodyPr/>
          <a:lstStyle/>
          <a:p>
            <a:r>
              <a:rPr lang="en-US" smtClean="0"/>
              <a:t>SUNY Buffalo WHI</a:t>
            </a:r>
            <a:endParaRPr lang="en-US"/>
          </a:p>
        </p:txBody>
      </p:sp>
      <p:sp>
        <p:nvSpPr>
          <p:cNvPr id="19" name="TextBox 18"/>
          <p:cNvSpPr txBox="1"/>
          <p:nvPr/>
        </p:nvSpPr>
        <p:spPr>
          <a:xfrm>
            <a:off x="6807602" y="3916005"/>
            <a:ext cx="1954381" cy="954107"/>
          </a:xfrm>
          <a:prstGeom prst="rect">
            <a:avLst/>
          </a:prstGeom>
          <a:noFill/>
        </p:spPr>
        <p:txBody>
          <a:bodyPr wrap="none" rtlCol="0">
            <a:spAutoFit/>
          </a:bodyPr>
          <a:lstStyle/>
          <a:p>
            <a:pPr marL="285750" indent="-285750">
              <a:buFont typeface="Arial"/>
              <a:buChar char="•"/>
            </a:pPr>
            <a:r>
              <a:rPr lang="en-US" sz="1400" dirty="0" smtClean="0">
                <a:solidFill>
                  <a:schemeClr val="bg1">
                    <a:lumMod val="50000"/>
                  </a:schemeClr>
                </a:solidFill>
              </a:rPr>
              <a:t>Probabilities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chemeClr val="bg1">
                    <a:lumMod val="50000"/>
                  </a:schemeClr>
                </a:solidFill>
              </a:rPr>
              <a:t>Relative values</a:t>
            </a:r>
          </a:p>
          <a:p>
            <a:pPr marL="285750" indent="-285750">
              <a:buFont typeface="Arial"/>
              <a:buChar char="•"/>
            </a:pPr>
            <a:r>
              <a:rPr lang="en-US" sz="1400" dirty="0" smtClean="0">
                <a:solidFill>
                  <a:schemeClr val="bg1">
                    <a:lumMod val="50000"/>
                  </a:schemeClr>
                </a:solidFill>
              </a:rPr>
              <a:t>Multivariate Poisson</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22517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no help at all</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dirty="0"/>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6240636" cy="923330"/>
          </a:xfrm>
          <a:prstGeom prst="rect">
            <a:avLst/>
          </a:prstGeom>
          <a:noFill/>
        </p:spPr>
        <p:txBody>
          <a:bodyPr wrap="none" rtlCol="0">
            <a:spAutoFit/>
          </a:bodyPr>
          <a:lstStyle/>
          <a:p>
            <a:r>
              <a:rPr lang="en-US" dirty="0" smtClean="0"/>
              <a:t>Once data are on the simplex, they cannot be recovered without</a:t>
            </a:r>
          </a:p>
          <a:p>
            <a:endParaRPr lang="en-US" dirty="0" smtClean="0"/>
          </a:p>
          <a:p>
            <a:pPr algn="ctr"/>
            <a:r>
              <a:rPr lang="en-US" dirty="0" smtClean="0"/>
              <a:t>                                           ⌛️  💲  🏋🏼‍</a:t>
            </a:r>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069990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share </a:t>
            </a:r>
            <a:r>
              <a:rPr lang="en-US" dirty="0"/>
              <a:t>a common </a:t>
            </a:r>
            <a:r>
              <a:rPr lang="en-US" dirty="0" smtClean="0"/>
              <a:t>index (or have a constant sum). </a:t>
            </a:r>
            <a:r>
              <a:rPr lang="en-US" sz="1200" dirty="0" smtClean="0">
                <a:solidFill>
                  <a:srgbClr val="7F7F7F"/>
                </a:solidFill>
              </a:rPr>
              <a:t>(Pearson 1897)</a:t>
            </a:r>
          </a:p>
          <a:p>
            <a:r>
              <a:rPr lang="en-US" dirty="0" smtClean="0"/>
              <a:t>Correlation in these data must maintain a constant ratio</a:t>
            </a:r>
          </a:p>
          <a:p>
            <a:pPr lvl="1"/>
            <a:r>
              <a:rPr lang="en-US" dirty="0" smtClean="0"/>
              <a:t>Pearson correlation with an intercept of 0 (RA), or linear line with a slope of 1 (log-ratio) </a:t>
            </a:r>
            <a:r>
              <a:rPr lang="en-US" sz="1200" dirty="0" smtClean="0">
                <a:solidFill>
                  <a:srgbClr val="7F7F7F"/>
                </a:solidFill>
              </a:rPr>
              <a:t>(Lovell 2015, </a:t>
            </a:r>
            <a:r>
              <a:rPr lang="en-US" sz="1200" dirty="0" err="1" smtClean="0">
                <a:solidFill>
                  <a:srgbClr val="7F7F7F"/>
                </a:solidFill>
              </a:rPr>
              <a:t>Erb</a:t>
            </a:r>
            <a:r>
              <a:rPr lang="en-US" sz="1200" dirty="0" smtClean="0">
                <a:solidFill>
                  <a:srgbClr val="7F7F7F"/>
                </a:solidFill>
              </a:rPr>
              <a:t> 2017)</a:t>
            </a:r>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alphaModFix/>
          </a:blip>
          <a:srcRect l="-994" r="-1498"/>
          <a:stretch/>
        </p:blipFill>
        <p:spPr>
          <a:xfrm>
            <a:off x="3776133" y="1600200"/>
            <a:ext cx="4910667" cy="4525963"/>
          </a:xfrm>
        </p:spPr>
      </p:pic>
      <p:sp>
        <p:nvSpPr>
          <p:cNvPr id="2" name="Title 1"/>
          <p:cNvSpPr>
            <a:spLocks noGrp="1"/>
          </p:cNvSpPr>
          <p:nvPr>
            <p:ph type="title"/>
          </p:nvPr>
        </p:nvSpPr>
        <p:spPr/>
        <p:txBody>
          <a:bodyPr/>
          <a:lstStyle/>
          <a:p>
            <a:r>
              <a:rPr lang="en-US" dirty="0"/>
              <a:t>Learn to love (tolerate) the simplex</a:t>
            </a:r>
          </a:p>
        </p:txBody>
      </p:sp>
      <p:sp>
        <p:nvSpPr>
          <p:cNvPr id="4" name="Footer Placeholder 3"/>
          <p:cNvSpPr>
            <a:spLocks noGrp="1"/>
          </p:cNvSpPr>
          <p:nvPr>
            <p:ph type="ftr" sz="quarter" idx="11"/>
          </p:nvPr>
        </p:nvSpPr>
        <p:spPr/>
        <p:txBody>
          <a:bodyPr/>
          <a:lstStyle/>
          <a:p>
            <a:r>
              <a:rPr lang="en-US" smtClean="0"/>
              <a:t>SUNY Buffalo WHI</a:t>
            </a:r>
            <a:endParaRPr lang="en-US"/>
          </a:p>
        </p:txBody>
      </p:sp>
      <p:pic>
        <p:nvPicPr>
          <p:cNvPr id="6" name="Picture 5"/>
          <p:cNvPicPr>
            <a:picLocks noChangeAspect="1"/>
          </p:cNvPicPr>
          <p:nvPr/>
        </p:nvPicPr>
        <p:blipFill>
          <a:blip r:embed="rId3">
            <a:alphaModFix amt="20000"/>
          </a:blip>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t>S scale invariant</a:t>
            </a:r>
          </a:p>
          <a:p>
            <a:r>
              <a:rPr lang="en-US" dirty="0" smtClean="0"/>
              <a:t>P perturbation invariant</a:t>
            </a:r>
          </a:p>
          <a:p>
            <a:r>
              <a:rPr lang="en-US" dirty="0"/>
              <a:t>D </a:t>
            </a:r>
            <a:r>
              <a:rPr lang="en-US" dirty="0" err="1"/>
              <a:t>subcompositionally</a:t>
            </a:r>
            <a:r>
              <a:rPr lang="en-US" dirty="0"/>
              <a:t> </a:t>
            </a:r>
            <a:r>
              <a:rPr lang="en-US" dirty="0" smtClean="0"/>
              <a:t>dominant</a:t>
            </a:r>
            <a:endParaRPr lang="en-US" dirty="0"/>
          </a:p>
        </p:txBody>
      </p:sp>
      <p:sp>
        <p:nvSpPr>
          <p:cNvPr id="7" name="TextBox 6"/>
          <p:cNvSpPr txBox="1"/>
          <p:nvPr/>
        </p:nvSpPr>
        <p:spPr>
          <a:xfrm>
            <a:off x="805785" y="3834191"/>
            <a:ext cx="2826415" cy="1477328"/>
          </a:xfrm>
          <a:prstGeom prst="rect">
            <a:avLst/>
          </a:prstGeom>
          <a:noFill/>
        </p:spPr>
        <p:txBody>
          <a:bodyPr wrap="none" rtlCol="0">
            <a:spAutoFit/>
          </a:bodyPr>
          <a:lstStyle/>
          <a:p>
            <a:r>
              <a:rPr lang="en-US" b="1" dirty="0" smtClean="0"/>
              <a:t>Operations</a:t>
            </a:r>
          </a:p>
          <a:p>
            <a:r>
              <a:rPr lang="en-US" dirty="0" smtClean="0">
                <a:solidFill>
                  <a:schemeClr val="bg1">
                    <a:lumMod val="65000"/>
                  </a:schemeClr>
                </a:solidFill>
              </a:rPr>
              <a:t>Addition: 50% + 50%</a:t>
            </a:r>
            <a:endParaRPr lang="en-US" dirty="0">
              <a:solidFill>
                <a:schemeClr val="bg1">
                  <a:lumMod val="65000"/>
                </a:schemeClr>
              </a:solidFill>
            </a:endParaRPr>
          </a:p>
          <a:p>
            <a:r>
              <a:rPr lang="en-US" dirty="0" smtClean="0">
                <a:solidFill>
                  <a:schemeClr val="bg1">
                    <a:lumMod val="65000"/>
                  </a:schemeClr>
                </a:solidFill>
              </a:rPr>
              <a:t>Subtraction: 50% - 50%? </a:t>
            </a:r>
          </a:p>
          <a:p>
            <a:r>
              <a:rPr lang="en-US" dirty="0" smtClean="0"/>
              <a:t>Perturbation: 50% x 50% = ?</a:t>
            </a:r>
          </a:p>
          <a:p>
            <a:r>
              <a:rPr lang="en-US" dirty="0" smtClean="0"/>
              <a:t>Powering: 50%^3 =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139127260"/>
              </p:ext>
            </p:extLst>
          </p:nvPr>
        </p:nvGraphicFramePr>
        <p:xfrm>
          <a:off x="5935135" y="1036188"/>
          <a:ext cx="1886856" cy="1094400"/>
        </p:xfrm>
        <a:graphic>
          <a:graphicData uri="http://schemas.openxmlformats.org/drawingml/2006/table">
            <a:tbl>
              <a:tblPr firstRow="1" bandRow="1">
                <a:effectLst/>
                <a:tableStyleId>{5C22544A-7EE6-4342-B048-85BDC9FD1C3A}</a:tableStyleId>
              </a:tblPr>
              <a:tblGrid>
                <a:gridCol w="471714"/>
                <a:gridCol w="471714"/>
                <a:gridCol w="471714"/>
                <a:gridCol w="471714"/>
              </a:tblGrid>
              <a:tr h="0">
                <a:tc>
                  <a:txBody>
                    <a:bodyPr/>
                    <a:lstStyle/>
                    <a:p>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T</a:t>
                      </a:r>
                      <a:endParaRPr lang="en-US" sz="1200" dirty="0">
                        <a:solidFill>
                          <a:schemeClr val="tx1"/>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A</a:t>
                      </a:r>
                      <a:endParaRPr lang="en-US" sz="1200" dirty="0">
                        <a:solidFill>
                          <a:schemeClr val="tx1"/>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L</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noFill/>
                  </a:tcPr>
                </a:tc>
              </a:tr>
              <a:tr h="149919">
                <a:tc>
                  <a:txBody>
                    <a:bodyPr/>
                    <a:lstStyle/>
                    <a:p>
                      <a:r>
                        <a:rPr lang="en-US" sz="1200" dirty="0" smtClean="0">
                          <a:solidFill>
                            <a:schemeClr val="tx1"/>
                          </a:solidFill>
                        </a:rPr>
                        <a:t>x1</a:t>
                      </a:r>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10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20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70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x2</a:t>
                      </a:r>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20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10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70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x3</a:t>
                      </a: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40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x4</a:t>
                      </a:r>
                    </a:p>
                  </a:txBody>
                  <a:tcPr marL="36000" marR="36000" marT="18000" marB="1800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40</a:t>
                      </a:r>
                      <a:endParaRPr lang="en-US" sz="1200" dirty="0">
                        <a:solidFill>
                          <a:schemeClr val="tx1"/>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r>
            </a:tbl>
          </a:graphicData>
        </a:graphic>
      </p:graphicFrame>
      <p:sp>
        <p:nvSpPr>
          <p:cNvPr id="9" name="TextBox 8"/>
          <p:cNvSpPr txBox="1"/>
          <p:nvPr/>
        </p:nvSpPr>
        <p:spPr>
          <a:xfrm>
            <a:off x="3870476" y="5775179"/>
            <a:ext cx="487134" cy="369332"/>
          </a:xfrm>
          <a:prstGeom prst="rect">
            <a:avLst/>
          </a:prstGeom>
          <a:noFill/>
        </p:spPr>
        <p:txBody>
          <a:bodyPr wrap="square" rtlCol="0">
            <a:spAutoFit/>
          </a:bodyPr>
          <a:lstStyle/>
          <a:p>
            <a:r>
              <a:rPr lang="en-US" dirty="0" smtClean="0"/>
              <a:t>🐞</a:t>
            </a:r>
            <a:endParaRPr lang="en-US" dirty="0"/>
          </a:p>
        </p:txBody>
      </p:sp>
      <p:sp>
        <p:nvSpPr>
          <p:cNvPr id="10" name="TextBox 9"/>
          <p:cNvSpPr txBox="1"/>
          <p:nvPr/>
        </p:nvSpPr>
        <p:spPr>
          <a:xfrm>
            <a:off x="7876333" y="5763084"/>
            <a:ext cx="360525" cy="369332"/>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5296506" y="2130588"/>
            <a:ext cx="438582" cy="369332"/>
          </a:xfrm>
          <a:prstGeom prst="rect">
            <a:avLst/>
          </a:prstGeom>
          <a:noFill/>
        </p:spPr>
        <p:txBody>
          <a:bodyPr wrap="square" rtlCol="0">
            <a:spAutoFit/>
          </a:bodyPr>
          <a:lstStyle/>
          <a:p>
            <a:r>
              <a:rPr lang="en-US" dirty="0" smtClean="0"/>
              <a:t>👽</a:t>
            </a:r>
            <a:endParaRPr lang="en-US" dirty="0"/>
          </a:p>
        </p:txBody>
      </p:sp>
      <p:sp>
        <p:nvSpPr>
          <p:cNvPr id="12" name="Date Placeholder 11"/>
          <p:cNvSpPr>
            <a:spLocks noGrp="1"/>
          </p:cNvSpPr>
          <p:nvPr>
            <p:ph type="dt" sz="half" idx="10"/>
          </p:nvPr>
        </p:nvSpPr>
        <p:spPr/>
        <p:txBody>
          <a:bodyPr/>
          <a:lstStyle/>
          <a:p>
            <a:r>
              <a:rPr lang="en-CA" smtClean="0"/>
              <a:t>Sept 2018</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028423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to love (tolerate) the simplex</a:t>
            </a:r>
            <a:endParaRPr lang="en-US" dirty="0"/>
          </a:p>
        </p:txBody>
      </p:sp>
      <p:pic>
        <p:nvPicPr>
          <p:cNvPr id="5" name="Content Placeholder 4"/>
          <p:cNvPicPr>
            <a:picLocks noGrp="1" noChangeAspect="1"/>
          </p:cNvPicPr>
          <p:nvPr>
            <p:ph idx="1"/>
          </p:nvPr>
        </p:nvPicPr>
        <p:blipFill rotWithShape="1">
          <a:blip r:embed="rId2"/>
          <a:srcRect l="-994" r="-1498"/>
          <a:stretch/>
        </p:blipFill>
        <p:spPr>
          <a:xfrm>
            <a:off x="3776133" y="1600200"/>
            <a:ext cx="4910667" cy="4525963"/>
          </a:xfrm>
        </p:spPr>
      </p:pic>
      <p:sp>
        <p:nvSpPr>
          <p:cNvPr id="4" name="Footer Placeholder 3"/>
          <p:cNvSpPr>
            <a:spLocks noGrp="1"/>
          </p:cNvSpPr>
          <p:nvPr>
            <p:ph type="ftr" sz="quarter" idx="11"/>
          </p:nvPr>
        </p:nvSpPr>
        <p:spPr/>
        <p:txBody>
          <a:bodyPr/>
          <a:lstStyle/>
          <a:p>
            <a:r>
              <a:rPr lang="en-US" smtClean="0"/>
              <a:t>SUNY Buffalo WHI</a:t>
            </a:r>
            <a:endParaRPr lang="en-US"/>
          </a:p>
        </p:txBody>
      </p:sp>
      <p:pic>
        <p:nvPicPr>
          <p:cNvPr id="6" name="Picture 5"/>
          <p:cNvPicPr>
            <a:picLocks noChangeAspect="1"/>
          </p:cNvPicPr>
          <p:nvPr/>
        </p:nvPicPr>
        <p:blipFill>
          <a:blip r:embed="rId3"/>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t>S scale invariant</a:t>
            </a:r>
          </a:p>
          <a:p>
            <a:r>
              <a:rPr lang="en-US" dirty="0"/>
              <a:t>P perturbation </a:t>
            </a:r>
            <a:r>
              <a:rPr lang="en-US" dirty="0" smtClean="0"/>
              <a:t>invariant</a:t>
            </a:r>
          </a:p>
          <a:p>
            <a:r>
              <a:rPr lang="en-US" dirty="0" smtClean="0"/>
              <a:t>D </a:t>
            </a:r>
            <a:r>
              <a:rPr lang="en-US" dirty="0" err="1" smtClean="0"/>
              <a:t>subcompositionally</a:t>
            </a:r>
            <a:r>
              <a:rPr lang="en-US" dirty="0" smtClean="0"/>
              <a:t> dominant</a:t>
            </a:r>
          </a:p>
        </p:txBody>
      </p:sp>
      <p:sp>
        <p:nvSpPr>
          <p:cNvPr id="7" name="TextBox 6"/>
          <p:cNvSpPr txBox="1"/>
          <p:nvPr/>
        </p:nvSpPr>
        <p:spPr>
          <a:xfrm>
            <a:off x="805785" y="3834191"/>
            <a:ext cx="2826415" cy="1754327"/>
          </a:xfrm>
          <a:prstGeom prst="rect">
            <a:avLst/>
          </a:prstGeom>
          <a:noFill/>
        </p:spPr>
        <p:txBody>
          <a:bodyPr wrap="none" rtlCol="0">
            <a:spAutoFit/>
          </a:bodyPr>
          <a:lstStyle/>
          <a:p>
            <a:r>
              <a:rPr lang="en-US" b="1" dirty="0" smtClean="0">
                <a:solidFill>
                  <a:srgbClr val="D9D9D9"/>
                </a:solidFill>
              </a:rPr>
              <a:t>Operations</a:t>
            </a:r>
          </a:p>
          <a:p>
            <a:endParaRPr lang="en-US" dirty="0">
              <a:solidFill>
                <a:srgbClr val="D9D9D9"/>
              </a:solidFill>
            </a:endParaRPr>
          </a:p>
          <a:p>
            <a:r>
              <a:rPr lang="en-US" dirty="0" smtClean="0">
                <a:solidFill>
                  <a:srgbClr val="D9D9D9"/>
                </a:solidFill>
              </a:rPr>
              <a:t>Why not 50% - 50%? </a:t>
            </a:r>
          </a:p>
          <a:p>
            <a:endParaRPr lang="en-US" dirty="0" smtClean="0">
              <a:solidFill>
                <a:srgbClr val="D9D9D9"/>
              </a:solidFill>
            </a:endParaRPr>
          </a:p>
          <a:p>
            <a:r>
              <a:rPr lang="en-US" dirty="0" smtClean="0">
                <a:solidFill>
                  <a:srgbClr val="D9D9D9"/>
                </a:solidFill>
              </a:rPr>
              <a:t>Perturbation: 50% x 50% = ?</a:t>
            </a:r>
          </a:p>
          <a:p>
            <a:r>
              <a:rPr lang="en-US" dirty="0" smtClean="0">
                <a:solidFill>
                  <a:srgbClr val="D9D9D9"/>
                </a:solidFill>
              </a:rPr>
              <a:t>Powering: 50%^3 = ?</a:t>
            </a:r>
            <a:endParaRPr lang="en-US" dirty="0">
              <a:solidFill>
                <a:srgbClr val="D9D9D9"/>
              </a:solidFill>
            </a:endParaRPr>
          </a:p>
        </p:txBody>
      </p:sp>
      <p:sp>
        <p:nvSpPr>
          <p:cNvPr id="9" name="TextBox 8"/>
          <p:cNvSpPr txBox="1"/>
          <p:nvPr/>
        </p:nvSpPr>
        <p:spPr>
          <a:xfrm>
            <a:off x="3870476" y="5775179"/>
            <a:ext cx="487134" cy="369332"/>
          </a:xfrm>
          <a:prstGeom prst="rect">
            <a:avLst/>
          </a:prstGeom>
          <a:noFill/>
        </p:spPr>
        <p:txBody>
          <a:bodyPr wrap="square" rtlCol="0">
            <a:spAutoFit/>
          </a:bodyPr>
          <a:lstStyle/>
          <a:p>
            <a:r>
              <a:rPr lang="en-US" dirty="0" smtClean="0"/>
              <a:t>🐞</a:t>
            </a:r>
            <a:endParaRPr lang="en-US" dirty="0"/>
          </a:p>
        </p:txBody>
      </p:sp>
      <p:sp>
        <p:nvSpPr>
          <p:cNvPr id="10" name="TextBox 9"/>
          <p:cNvSpPr txBox="1"/>
          <p:nvPr/>
        </p:nvSpPr>
        <p:spPr>
          <a:xfrm>
            <a:off x="7876333" y="5763084"/>
            <a:ext cx="360525" cy="369332"/>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5296506" y="2130588"/>
            <a:ext cx="438582" cy="369332"/>
          </a:xfrm>
          <a:prstGeom prst="rect">
            <a:avLst/>
          </a:prstGeom>
          <a:noFill/>
        </p:spPr>
        <p:txBody>
          <a:bodyPr wrap="square" rtlCol="0">
            <a:spAutoFit/>
          </a:bodyPr>
          <a:lstStyle/>
          <a:p>
            <a:r>
              <a:rPr lang="en-US" dirty="0" smtClean="0"/>
              <a:t>👽</a:t>
            </a:r>
            <a:endParaRPr lang="en-US" dirty="0"/>
          </a:p>
        </p:txBody>
      </p:sp>
      <p:sp>
        <p:nvSpPr>
          <p:cNvPr id="12" name="Date Placeholder 11"/>
          <p:cNvSpPr>
            <a:spLocks noGrp="1"/>
          </p:cNvSpPr>
          <p:nvPr>
            <p:ph type="dt" sz="half" idx="10"/>
          </p:nvPr>
        </p:nvSpPr>
        <p:spPr/>
        <p:txBody>
          <a:bodyPr/>
          <a:lstStyle/>
          <a:p>
            <a:r>
              <a:rPr lang="en-CA" smtClean="0"/>
              <a:t>Sept 2018</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graphicFrame>
        <p:nvGraphicFramePr>
          <p:cNvPr id="14" name="Table 13"/>
          <p:cNvGraphicFramePr>
            <a:graphicFrameLocks noGrp="1"/>
          </p:cNvGraphicFramePr>
          <p:nvPr>
            <p:extLst>
              <p:ext uri="{D42A27DB-BD31-4B8C-83A1-F6EECF244321}">
                <p14:modId xmlns:p14="http://schemas.microsoft.com/office/powerpoint/2010/main" val="2525408426"/>
              </p:ext>
            </p:extLst>
          </p:nvPr>
        </p:nvGraphicFramePr>
        <p:xfrm>
          <a:off x="5935135" y="1036188"/>
          <a:ext cx="1886856" cy="1094400"/>
        </p:xfrm>
        <a:graphic>
          <a:graphicData uri="http://schemas.openxmlformats.org/drawingml/2006/table">
            <a:tbl>
              <a:tblPr firstRow="1" bandRow="1">
                <a:effectLst/>
                <a:tableStyleId>{5C22544A-7EE6-4342-B048-85BDC9FD1C3A}</a:tableStyleId>
              </a:tblPr>
              <a:tblGrid>
                <a:gridCol w="471714"/>
                <a:gridCol w="471714"/>
                <a:gridCol w="471714"/>
                <a:gridCol w="471714"/>
              </a:tblGrid>
              <a:tr h="0">
                <a:tc>
                  <a:txBody>
                    <a:bodyPr/>
                    <a:lstStyle/>
                    <a:p>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T</a:t>
                      </a:r>
                      <a:endParaRPr lang="en-US" sz="1200" dirty="0">
                        <a:solidFill>
                          <a:schemeClr val="bg1">
                            <a:lumMod val="85000"/>
                          </a:schemeClr>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A</a:t>
                      </a:r>
                      <a:endParaRPr lang="en-US" sz="1200" dirty="0">
                        <a:solidFill>
                          <a:schemeClr val="bg1">
                            <a:lumMod val="85000"/>
                          </a:schemeClr>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L</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noFill/>
                  </a:tcPr>
                </a:tc>
              </a:tr>
              <a:tr h="149919">
                <a:tc>
                  <a:txBody>
                    <a:bodyPr/>
                    <a:lstStyle/>
                    <a:p>
                      <a:r>
                        <a:rPr lang="en-US" sz="1200" dirty="0" smtClean="0">
                          <a:solidFill>
                            <a:schemeClr val="bg1">
                              <a:lumMod val="85000"/>
                            </a:schemeClr>
                          </a:solidFill>
                        </a:rPr>
                        <a:t>x1</a:t>
                      </a:r>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10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10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70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x2</a:t>
                      </a:r>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20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10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70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x3</a:t>
                      </a: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40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x4</a:t>
                      </a:r>
                    </a:p>
                  </a:txBody>
                  <a:tcPr marL="36000" marR="36000" marT="18000" marB="1800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40</a:t>
                      </a:r>
                      <a:endParaRPr lang="en-US" sz="1200" dirty="0">
                        <a:solidFill>
                          <a:schemeClr val="bg1">
                            <a:lumMod val="85000"/>
                          </a:schemeClr>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7204041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sum up</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learn using </a:t>
            </a:r>
            <a:r>
              <a:rPr lang="en-US" dirty="0" err="1" smtClean="0"/>
              <a:t>CoDa</a:t>
            </a:r>
            <a:r>
              <a:rPr lang="en-US" dirty="0" smtClean="0"/>
              <a:t>?</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Large cohort of self-reported healthy Chinese</a:t>
            </a:r>
          </a:p>
          <a:p>
            <a:pPr lvl="1"/>
            <a:r>
              <a:rPr lang="en-US" dirty="0" smtClean="0"/>
              <a:t>Age-based groups from preschool to centenarians</a:t>
            </a:r>
          </a:p>
          <a:p>
            <a:r>
              <a:rPr lang="en-US" dirty="0" smtClean="0"/>
              <a:t>16S </a:t>
            </a:r>
            <a:r>
              <a:rPr lang="en-US" dirty="0" err="1" smtClean="0"/>
              <a:t>rRNA</a:t>
            </a:r>
            <a:r>
              <a:rPr lang="en-US" dirty="0" smtClean="0"/>
              <a:t> gene sequencing (V4)</a:t>
            </a:r>
          </a:p>
          <a:p>
            <a:r>
              <a:rPr lang="en-US" dirty="0" smtClean="0"/>
              <a:t>Fully compositional exploration</a:t>
            </a:r>
          </a:p>
          <a:p>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TextBox 5"/>
          <p:cNvSpPr txBox="1"/>
          <p:nvPr/>
        </p:nvSpPr>
        <p:spPr>
          <a:xfrm>
            <a:off x="4101039" y="5833130"/>
            <a:ext cx="4585761" cy="523220"/>
          </a:xfrm>
          <a:prstGeom prst="rect">
            <a:avLst/>
          </a:prstGeom>
          <a:noFill/>
        </p:spPr>
        <p:txBody>
          <a:bodyPr wrap="none" rtlCol="0">
            <a:spAutoFit/>
          </a:bodyPr>
          <a:lstStyle/>
          <a:p>
            <a:r>
              <a:rPr lang="en-US" sz="1400" dirty="0" err="1" smtClean="0">
                <a:solidFill>
                  <a:schemeClr val="bg1">
                    <a:lumMod val="65000"/>
                  </a:schemeClr>
                </a:solidFill>
              </a:rPr>
              <a:t>Bian</a:t>
            </a:r>
            <a:r>
              <a:rPr lang="en-US" sz="1400" dirty="0" smtClean="0">
                <a:solidFill>
                  <a:schemeClr val="bg1">
                    <a:lumMod val="65000"/>
                  </a:schemeClr>
                </a:solidFill>
              </a:rPr>
              <a:t> et </a:t>
            </a:r>
            <a:r>
              <a:rPr lang="en-US" sz="1400" dirty="0">
                <a:solidFill>
                  <a:schemeClr val="bg1">
                    <a:lumMod val="65000"/>
                  </a:schemeClr>
                </a:solidFill>
              </a:rPr>
              <a:t>al The Gut </a:t>
            </a:r>
            <a:r>
              <a:rPr lang="en-US" sz="1400" dirty="0" err="1">
                <a:solidFill>
                  <a:schemeClr val="bg1">
                    <a:lumMod val="65000"/>
                  </a:schemeClr>
                </a:solidFill>
              </a:rPr>
              <a:t>Microbiota</a:t>
            </a:r>
            <a:r>
              <a:rPr lang="en-US" sz="1400" dirty="0">
                <a:solidFill>
                  <a:schemeClr val="bg1">
                    <a:lumMod val="65000"/>
                  </a:schemeClr>
                </a:solidFill>
              </a:rPr>
              <a:t> of Healthy Aged Chinese </a:t>
            </a:r>
            <a:r>
              <a:rPr lang="en-US" sz="1400" dirty="0" smtClean="0">
                <a:solidFill>
                  <a:schemeClr val="bg1">
                    <a:lumMod val="65000"/>
                  </a:schemeClr>
                </a:solidFill>
              </a:rPr>
              <a:t>Is</a:t>
            </a:r>
          </a:p>
          <a:p>
            <a:r>
              <a:rPr lang="en-US" sz="1400" dirty="0" smtClean="0">
                <a:solidFill>
                  <a:schemeClr val="bg1">
                    <a:lumMod val="65000"/>
                  </a:schemeClr>
                </a:solidFill>
              </a:rPr>
              <a:t> </a:t>
            </a:r>
            <a:r>
              <a:rPr lang="en-US" sz="1400" dirty="0">
                <a:solidFill>
                  <a:schemeClr val="bg1">
                    <a:lumMod val="65000"/>
                  </a:schemeClr>
                </a:solidFill>
              </a:rPr>
              <a:t>Similar to That of the Healthy </a:t>
            </a:r>
            <a:r>
              <a:rPr lang="en-US" sz="1400" dirty="0" err="1">
                <a:solidFill>
                  <a:schemeClr val="bg1">
                    <a:lumMod val="65000"/>
                  </a:schemeClr>
                </a:solidFill>
              </a:rPr>
              <a:t>YoungmSphere</a:t>
            </a:r>
            <a:r>
              <a:rPr lang="en-US" sz="1400" dirty="0" smtClean="0">
                <a:solidFill>
                  <a:schemeClr val="bg1">
                    <a:lumMod val="65000"/>
                  </a:schemeClr>
                </a:solidFill>
              </a:rPr>
              <a:t>: </a:t>
            </a:r>
            <a:r>
              <a:rPr lang="is-IS" sz="1400" dirty="0">
                <a:solidFill>
                  <a:schemeClr val="bg1">
                    <a:lumMod val="65000"/>
                  </a:schemeClr>
                </a:solidFill>
              </a:rPr>
              <a:t>PMC5615133</a:t>
            </a:r>
            <a:endParaRPr lang="en-US" sz="1400" dirty="0">
              <a:solidFill>
                <a:schemeClr val="bg1">
                  <a:lumMod val="65000"/>
                </a:schemeClr>
              </a:solidFill>
            </a:endParaRPr>
          </a:p>
        </p:txBody>
      </p:sp>
    </p:spTree>
    <p:extLst>
      <p:ext uri="{BB962C8B-B14F-4D97-AF65-F5344CB8AC3E}">
        <p14:creationId xmlns:p14="http://schemas.microsoft.com/office/powerpoint/2010/main" val="1650452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a:t>
            </a:r>
            <a:r>
              <a:rPr lang="en-US" dirty="0" err="1" smtClean="0"/>
              <a:t>vs</a:t>
            </a:r>
            <a:r>
              <a:rPr lang="en-US" dirty="0" smtClean="0"/>
              <a:t> Different OTUs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pic>
        <p:nvPicPr>
          <p:cNvPr id="10" name="Content Placeholder 9"/>
          <p:cNvPicPr>
            <a:picLocks noGrp="1" noChangeAspect="1"/>
          </p:cNvPicPr>
          <p:nvPr>
            <p:ph idx="1"/>
          </p:nvPr>
        </p:nvPicPr>
        <p:blipFill rotWithShape="1">
          <a:blip r:embed="rId2"/>
          <a:srcRect l="1039" r="-430"/>
          <a:stretch/>
        </p:blipFill>
        <p:spPr>
          <a:xfrm>
            <a:off x="739394" y="2090564"/>
            <a:ext cx="3960769" cy="3600000"/>
          </a:xfrm>
        </p:spPr>
      </p:pic>
      <p:pic>
        <p:nvPicPr>
          <p:cNvPr id="11" name="Picture 10"/>
          <p:cNvPicPr>
            <a:picLocks noChangeAspect="1"/>
          </p:cNvPicPr>
          <p:nvPr/>
        </p:nvPicPr>
        <p:blipFill>
          <a:blip r:embed="rId3"/>
          <a:stretch>
            <a:fillRect/>
          </a:stretch>
        </p:blipFill>
        <p:spPr>
          <a:xfrm>
            <a:off x="4700163" y="2090564"/>
            <a:ext cx="3985027" cy="3600000"/>
          </a:xfrm>
          <a:prstGeom prst="rect">
            <a:avLst/>
          </a:prstGeom>
        </p:spPr>
      </p:pic>
      <p:sp>
        <p:nvSpPr>
          <p:cNvPr id="12" name="TextBox 11"/>
          <p:cNvSpPr txBox="1"/>
          <p:nvPr/>
        </p:nvSpPr>
        <p:spPr>
          <a:xfrm>
            <a:off x="2080792" y="1504081"/>
            <a:ext cx="1380193" cy="369332"/>
          </a:xfrm>
          <a:prstGeom prst="rect">
            <a:avLst/>
          </a:prstGeom>
          <a:noFill/>
        </p:spPr>
        <p:txBody>
          <a:bodyPr wrap="none" rtlCol="0">
            <a:spAutoFit/>
          </a:bodyPr>
          <a:lstStyle/>
          <a:p>
            <a:r>
              <a:rPr lang="en-US" dirty="0" smtClean="0"/>
              <a:t>ALL Features</a:t>
            </a:r>
            <a:endParaRPr lang="en-US" dirty="0"/>
          </a:p>
        </p:txBody>
      </p:sp>
      <p:sp>
        <p:nvSpPr>
          <p:cNvPr id="13" name="TextBox 12"/>
          <p:cNvSpPr txBox="1"/>
          <p:nvPr/>
        </p:nvSpPr>
        <p:spPr>
          <a:xfrm>
            <a:off x="6246149" y="1656481"/>
            <a:ext cx="1418740" cy="369332"/>
          </a:xfrm>
          <a:prstGeom prst="rect">
            <a:avLst/>
          </a:prstGeom>
          <a:noFill/>
        </p:spPr>
        <p:txBody>
          <a:bodyPr wrap="none" rtlCol="0">
            <a:spAutoFit/>
          </a:bodyPr>
          <a:lstStyle/>
          <a:p>
            <a:r>
              <a:rPr lang="en-US" dirty="0" smtClean="0"/>
              <a:t>‘</a:t>
            </a:r>
            <a:r>
              <a:rPr lang="en-US" dirty="0" err="1" smtClean="0"/>
              <a:t>SIG’Features</a:t>
            </a:r>
            <a:endParaRPr lang="en-US" dirty="0"/>
          </a:p>
        </p:txBody>
      </p:sp>
    </p:spTree>
    <p:extLst>
      <p:ext uri="{BB962C8B-B14F-4D97-AF65-F5344CB8AC3E}">
        <p14:creationId xmlns:p14="http://schemas.microsoft.com/office/powerpoint/2010/main" val="37435067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BV dataset</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864509"/>
            <a:ext cx="2343748" cy="1815882"/>
          </a:xfrm>
          <a:prstGeom prst="rect">
            <a:avLst/>
          </a:prstGeom>
          <a:noFill/>
        </p:spPr>
        <p:txBody>
          <a:bodyPr wrap="none" rtlCol="0">
            <a:spAutoFit/>
          </a:bodyPr>
          <a:lstStyle/>
          <a:p>
            <a:r>
              <a:rPr lang="en-US" sz="1400" dirty="0" smtClean="0"/>
              <a:t>What assumptions do not fit?</a:t>
            </a:r>
            <a:endParaRPr lang="en-US" sz="2000" dirty="0" smtClean="0"/>
          </a:p>
          <a:p>
            <a:endParaRPr lang="en-US" sz="1400" dirty="0" smtClean="0"/>
          </a:p>
          <a:p>
            <a:pPr marL="285750" indent="-285750">
              <a:buFont typeface="Arial"/>
              <a:buChar char="•"/>
            </a:pPr>
            <a:r>
              <a:rPr lang="en-US" sz="1400" dirty="0" smtClean="0">
                <a:solidFill>
                  <a:schemeClr val="bg1">
                    <a:lumMod val="50000"/>
                  </a:schemeClr>
                </a:solidFill>
              </a:rPr>
              <a:t>Counts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chemeClr val="bg1">
                    <a:lumMod val="50000"/>
                  </a:schemeClr>
                </a:solidFill>
              </a:rPr>
              <a:t>Dispersion ~ abundance</a:t>
            </a:r>
          </a:p>
          <a:p>
            <a:pPr marL="285750" indent="-285750">
              <a:buFont typeface="Arial"/>
              <a:buChar char="•"/>
            </a:pPr>
            <a:r>
              <a:rPr lang="en-US" sz="1400" dirty="0" smtClean="0">
                <a:solidFill>
                  <a:schemeClr val="bg1">
                    <a:lumMod val="50000"/>
                  </a:schemeClr>
                </a:solidFill>
              </a:rPr>
              <a:t>Data are </a:t>
            </a:r>
            <a:r>
              <a:rPr lang="en-US" sz="1400" dirty="0" err="1" smtClean="0">
                <a:solidFill>
                  <a:schemeClr val="bg1">
                    <a:lumMod val="50000"/>
                  </a:schemeClr>
                </a:solidFill>
              </a:rPr>
              <a:t>centred</a:t>
            </a:r>
            <a:endParaRPr lang="en-US" sz="1400" dirty="0" smtClean="0">
              <a:solidFill>
                <a:schemeClr val="bg1">
                  <a:lumMod val="50000"/>
                </a:schemeClr>
              </a:solidFill>
            </a:endParaRPr>
          </a:p>
          <a:p>
            <a:pPr marL="285750" indent="-285750">
              <a:buFont typeface="Arial"/>
              <a:buChar char="•"/>
            </a:pPr>
            <a:r>
              <a:rPr lang="en-US" sz="1400" dirty="0" smtClean="0">
                <a:solidFill>
                  <a:schemeClr val="bg1">
                    <a:lumMod val="50000"/>
                  </a:schemeClr>
                </a:solidFill>
              </a:rPr>
              <a:t>Model as NB or ZIG</a:t>
            </a:r>
          </a:p>
          <a:p>
            <a:pPr marL="742950" lvl="1" indent="-285750">
              <a:buFont typeface="Arial"/>
              <a:buChar char="•"/>
            </a:pPr>
            <a:r>
              <a:rPr lang="en-US" sz="1400" dirty="0">
                <a:solidFill>
                  <a:schemeClr val="bg1">
                    <a:lumMod val="50000"/>
                  </a:schemeClr>
                </a:solidFill>
              </a:rPr>
              <a:t>zero == </a:t>
            </a:r>
            <a:r>
              <a:rPr lang="en-US" sz="1400" dirty="0" smtClean="0">
                <a:solidFill>
                  <a:schemeClr val="bg1">
                    <a:lumMod val="50000"/>
                  </a:schemeClr>
                </a:solidFill>
              </a:rPr>
              <a:t>zero</a:t>
            </a:r>
            <a:endParaRPr lang="en-US" sz="1400" dirty="0">
              <a:solidFill>
                <a:schemeClr val="bg1">
                  <a:lumMod val="50000"/>
                </a:schemeClr>
              </a:solidFill>
            </a:endParaRP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13826303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vs. rare OTUs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pic>
        <p:nvPicPr>
          <p:cNvPr id="7" name="Content Placeholder 6"/>
          <p:cNvPicPr>
            <a:picLocks noGrp="1" noChangeAspect="1"/>
          </p:cNvPicPr>
          <p:nvPr>
            <p:ph idx="1"/>
          </p:nvPr>
        </p:nvPicPr>
        <p:blipFill>
          <a:blip r:embed="rId2"/>
          <a:srcRect t="-9086" b="-9086"/>
          <a:stretch>
            <a:fillRect/>
          </a:stretch>
        </p:blipFill>
        <p:spPr>
          <a:xfrm>
            <a:off x="457200" y="919163"/>
            <a:ext cx="8229600" cy="5207000"/>
          </a:xfrm>
        </p:spPr>
      </p:pic>
    </p:spTree>
    <p:extLst>
      <p:ext uri="{BB962C8B-B14F-4D97-AF65-F5344CB8AC3E}">
        <p14:creationId xmlns:p14="http://schemas.microsoft.com/office/powerpoint/2010/main" val="10922098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vs. rare OTUs</a:t>
            </a:r>
            <a:endParaRPr lang="en-US" dirty="0"/>
          </a:p>
        </p:txBody>
      </p:sp>
      <p:sp>
        <p:nvSpPr>
          <p:cNvPr id="4" name="Date Placeholder 3"/>
          <p:cNvSpPr>
            <a:spLocks noGrp="1"/>
          </p:cNvSpPr>
          <p:nvPr>
            <p:ph type="dt" sz="half" idx="10"/>
          </p:nvPr>
        </p:nvSpPr>
        <p:spPr/>
        <p:txBody>
          <a:bodyPr/>
          <a:lstStyle/>
          <a:p>
            <a:r>
              <a:rPr lang="en-CA" b="1" smtClean="0"/>
              <a:t>Sept 2018</a:t>
            </a:r>
            <a:endParaRPr lang="en-US" b="1"/>
          </a:p>
        </p:txBody>
      </p:sp>
      <p:sp>
        <p:nvSpPr>
          <p:cNvPr id="5" name="Footer Placeholder 4"/>
          <p:cNvSpPr>
            <a:spLocks noGrp="1"/>
          </p:cNvSpPr>
          <p:nvPr>
            <p:ph type="ftr" sz="quarter" idx="11"/>
          </p:nvPr>
        </p:nvSpPr>
        <p:spPr/>
        <p:txBody>
          <a:bodyPr/>
          <a:lstStyle/>
          <a:p>
            <a:r>
              <a:rPr lang="en-US" b="1" smtClean="0"/>
              <a:t>SUNY Buffalo WHI</a:t>
            </a:r>
            <a:endParaRPr lang="en-US" b="1"/>
          </a:p>
        </p:txBody>
      </p:sp>
      <p:pic>
        <p:nvPicPr>
          <p:cNvPr id="7" name="Content Placeholder 6"/>
          <p:cNvPicPr>
            <a:picLocks noGrp="1" noChangeAspect="1"/>
          </p:cNvPicPr>
          <p:nvPr>
            <p:ph idx="1"/>
          </p:nvPr>
        </p:nvPicPr>
        <p:blipFill>
          <a:blip r:embed="rId2">
            <a:alphaModFix amt="18000"/>
          </a:blip>
          <a:srcRect t="-9086" b="-9086"/>
          <a:stretch>
            <a:fillRect/>
          </a:stretch>
        </p:blipFill>
        <p:spPr>
          <a:xfrm>
            <a:off x="457200" y="919163"/>
            <a:ext cx="8229600" cy="5207000"/>
          </a:xfrm>
        </p:spPr>
      </p:pic>
      <p:sp>
        <p:nvSpPr>
          <p:cNvPr id="3" name="TextBox 2"/>
          <p:cNvSpPr txBox="1"/>
          <p:nvPr/>
        </p:nvSpPr>
        <p:spPr>
          <a:xfrm>
            <a:off x="1434073" y="2439986"/>
            <a:ext cx="7582124" cy="2062103"/>
          </a:xfrm>
          <a:prstGeom prst="rect">
            <a:avLst/>
          </a:prstGeom>
          <a:noFill/>
        </p:spPr>
        <p:txBody>
          <a:bodyPr wrap="none" rtlCol="0">
            <a:spAutoFit/>
          </a:bodyPr>
          <a:lstStyle/>
          <a:p>
            <a:r>
              <a:rPr lang="en-US" sz="3200" b="1" dirty="0" smtClean="0"/>
              <a:t>Results are stable to OTU </a:t>
            </a:r>
            <a:r>
              <a:rPr lang="en-US" sz="3200" b="1" dirty="0" err="1" smtClean="0"/>
              <a:t>subsetting</a:t>
            </a:r>
            <a:r>
              <a:rPr lang="en-US" sz="3200" b="1" dirty="0" smtClean="0"/>
              <a:t> and </a:t>
            </a:r>
          </a:p>
          <a:p>
            <a:r>
              <a:rPr lang="en-US" sz="3200" b="1" dirty="0"/>
              <a:t>r</a:t>
            </a:r>
            <a:r>
              <a:rPr lang="en-US" sz="3200" b="1" dirty="0" smtClean="0"/>
              <a:t>eflect properties of the entire composition</a:t>
            </a:r>
          </a:p>
          <a:p>
            <a:r>
              <a:rPr lang="en-US" sz="3200" b="1" dirty="0" smtClean="0"/>
              <a:t>of the samples</a:t>
            </a:r>
          </a:p>
          <a:p>
            <a:r>
              <a:rPr lang="en-US" sz="3200" b="1" u="sng" dirty="0" smtClean="0"/>
              <a:t>- Not driven by abundance or prevalence</a:t>
            </a:r>
            <a:endParaRPr lang="en-US" sz="3200" b="1" u="sng" dirty="0"/>
          </a:p>
        </p:txBody>
      </p:sp>
    </p:spTree>
    <p:extLst>
      <p:ext uri="{BB962C8B-B14F-4D97-AF65-F5344CB8AC3E}">
        <p14:creationId xmlns:p14="http://schemas.microsoft.com/office/powerpoint/2010/main" val="4327111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Compositionally associated taxa</a:t>
            </a:r>
            <a:endParaRPr lang="en-US" dirty="0"/>
          </a:p>
        </p:txBody>
      </p:sp>
      <p:pic>
        <p:nvPicPr>
          <p:cNvPr id="6" name="Content Placeholder 5"/>
          <p:cNvPicPr>
            <a:picLocks noGrp="1" noChangeAspect="1"/>
          </p:cNvPicPr>
          <p:nvPr>
            <p:ph idx="1"/>
          </p:nvPr>
        </p:nvPicPr>
        <p:blipFill>
          <a:blip r:embed="rId2"/>
          <a:srcRect t="-15045" b="-15045"/>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Tree>
    <p:extLst>
      <p:ext uri="{BB962C8B-B14F-4D97-AF65-F5344CB8AC3E}">
        <p14:creationId xmlns:p14="http://schemas.microsoft.com/office/powerpoint/2010/main" val="26295948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taxa by effect size</a:t>
            </a:r>
            <a:endParaRPr lang="en-US" dirty="0"/>
          </a:p>
        </p:txBody>
      </p:sp>
      <p:pic>
        <p:nvPicPr>
          <p:cNvPr id="6" name="Content Placeholder 5"/>
          <p:cNvPicPr>
            <a:picLocks noGrp="1" noChangeAspect="1"/>
          </p:cNvPicPr>
          <p:nvPr>
            <p:ph idx="1"/>
          </p:nvPr>
        </p:nvPicPr>
        <p:blipFill>
          <a:blip r:embed="rId2"/>
          <a:srcRect t="-2054" b="-2054"/>
          <a:stretch>
            <a:fillRect/>
          </a:stretch>
        </p:blipFill>
        <p:spPr/>
      </p:pic>
      <p:sp>
        <p:nvSpPr>
          <p:cNvPr id="4" name="Date Placeholder 3"/>
          <p:cNvSpPr>
            <a:spLocks noGrp="1"/>
          </p:cNvSpPr>
          <p:nvPr>
            <p:ph type="dt" sz="half" idx="10"/>
          </p:nvPr>
        </p:nvSpPr>
        <p:spPr/>
        <p:txBody>
          <a:bodyPr/>
          <a:lstStyle/>
          <a:p>
            <a:r>
              <a:rPr lang="en-CA" smtClean="0"/>
              <a:t>Sept 2018</a:t>
            </a:r>
            <a:endParaRPr lang="en-US" dirty="0"/>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9" name="Rectangle 8"/>
          <p:cNvSpPr/>
          <p:nvPr/>
        </p:nvSpPr>
        <p:spPr>
          <a:xfrm>
            <a:off x="827625" y="3467348"/>
            <a:ext cx="7859176" cy="156958"/>
          </a:xfrm>
          <a:prstGeom prst="rect">
            <a:avLst/>
          </a:prstGeom>
          <a:solidFill>
            <a:schemeClr val="bg2">
              <a:lumMod val="5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0" name="Rectangle 9"/>
          <p:cNvSpPr/>
          <p:nvPr/>
        </p:nvSpPr>
        <p:spPr>
          <a:xfrm>
            <a:off x="827625" y="4689919"/>
            <a:ext cx="7859176" cy="156958"/>
          </a:xfrm>
          <a:prstGeom prst="rect">
            <a:avLst/>
          </a:prstGeom>
          <a:solidFill>
            <a:schemeClr val="accent3">
              <a:lumMod val="60000"/>
              <a:lumOff val="40000"/>
              <a:alpha val="22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p:cNvSpPr/>
          <p:nvPr/>
        </p:nvSpPr>
        <p:spPr>
          <a:xfrm>
            <a:off x="827625" y="4861145"/>
            <a:ext cx="7859176" cy="156958"/>
          </a:xfrm>
          <a:prstGeom prst="rect">
            <a:avLst/>
          </a:prstGeom>
          <a:solidFill>
            <a:schemeClr val="tx2">
              <a:lumMod val="60000"/>
              <a:lumOff val="40000"/>
              <a:alpha val="22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Tree>
    <p:extLst>
      <p:ext uri="{BB962C8B-B14F-4D97-AF65-F5344CB8AC3E}">
        <p14:creationId xmlns:p14="http://schemas.microsoft.com/office/powerpoint/2010/main" val="16481435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results are stable and consistent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a large Chinese cohort that is generally healthy</a:t>
            </a:r>
          </a:p>
          <a:p>
            <a:pPr lvl="1"/>
            <a:r>
              <a:rPr lang="en-US" dirty="0" smtClean="0"/>
              <a:t>Not much changes relative to the whole</a:t>
            </a:r>
          </a:p>
          <a:p>
            <a:pPr lvl="1"/>
            <a:r>
              <a:rPr lang="en-US" dirty="0" smtClean="0"/>
              <a:t>Differences are subtle</a:t>
            </a:r>
          </a:p>
          <a:p>
            <a:r>
              <a:rPr lang="en-US" dirty="0" smtClean="0"/>
              <a:t>Results are stable to </a:t>
            </a:r>
            <a:r>
              <a:rPr lang="en-US" dirty="0" err="1" smtClean="0"/>
              <a:t>subsetting</a:t>
            </a:r>
            <a:r>
              <a:rPr lang="en-US" dirty="0" smtClean="0"/>
              <a:t> and other manipulations</a:t>
            </a:r>
          </a:p>
          <a:p>
            <a:r>
              <a:rPr lang="en-US" dirty="0" smtClean="0"/>
              <a:t>Each method—Ordination, correlation, differential (relative) abundance—gives a similar and consistent answer</a:t>
            </a:r>
          </a:p>
          <a:p>
            <a:r>
              <a:rPr lang="en-US" dirty="0" smtClean="0"/>
              <a:t>Answer is directly relatable to the relative abundances in the environment—but not to the absolute abundances</a:t>
            </a:r>
          </a:p>
          <a:p>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TextBox 5"/>
          <p:cNvSpPr txBox="1"/>
          <p:nvPr/>
        </p:nvSpPr>
        <p:spPr>
          <a:xfrm>
            <a:off x="4101039" y="5833130"/>
            <a:ext cx="4585761" cy="523220"/>
          </a:xfrm>
          <a:prstGeom prst="rect">
            <a:avLst/>
          </a:prstGeom>
          <a:noFill/>
        </p:spPr>
        <p:txBody>
          <a:bodyPr wrap="none" rtlCol="0">
            <a:spAutoFit/>
          </a:bodyPr>
          <a:lstStyle/>
          <a:p>
            <a:r>
              <a:rPr lang="en-US" sz="1400" dirty="0" err="1" smtClean="0">
                <a:solidFill>
                  <a:schemeClr val="bg1">
                    <a:lumMod val="65000"/>
                  </a:schemeClr>
                </a:solidFill>
              </a:rPr>
              <a:t>Bian</a:t>
            </a:r>
            <a:r>
              <a:rPr lang="en-US" sz="1400" dirty="0" smtClean="0">
                <a:solidFill>
                  <a:schemeClr val="bg1">
                    <a:lumMod val="65000"/>
                  </a:schemeClr>
                </a:solidFill>
              </a:rPr>
              <a:t> et </a:t>
            </a:r>
            <a:r>
              <a:rPr lang="en-US" sz="1400" dirty="0">
                <a:solidFill>
                  <a:schemeClr val="bg1">
                    <a:lumMod val="65000"/>
                  </a:schemeClr>
                </a:solidFill>
              </a:rPr>
              <a:t>al The Gut </a:t>
            </a:r>
            <a:r>
              <a:rPr lang="en-US" sz="1400" dirty="0" err="1">
                <a:solidFill>
                  <a:schemeClr val="bg1">
                    <a:lumMod val="65000"/>
                  </a:schemeClr>
                </a:solidFill>
              </a:rPr>
              <a:t>Microbiota</a:t>
            </a:r>
            <a:r>
              <a:rPr lang="en-US" sz="1400" dirty="0">
                <a:solidFill>
                  <a:schemeClr val="bg1">
                    <a:lumMod val="65000"/>
                  </a:schemeClr>
                </a:solidFill>
              </a:rPr>
              <a:t> of Healthy Aged Chinese </a:t>
            </a:r>
            <a:r>
              <a:rPr lang="en-US" sz="1400" dirty="0" smtClean="0">
                <a:solidFill>
                  <a:schemeClr val="bg1">
                    <a:lumMod val="65000"/>
                  </a:schemeClr>
                </a:solidFill>
              </a:rPr>
              <a:t>Is</a:t>
            </a:r>
          </a:p>
          <a:p>
            <a:r>
              <a:rPr lang="en-US" sz="1400" dirty="0" smtClean="0">
                <a:solidFill>
                  <a:schemeClr val="bg1">
                    <a:lumMod val="65000"/>
                  </a:schemeClr>
                </a:solidFill>
              </a:rPr>
              <a:t> </a:t>
            </a:r>
            <a:r>
              <a:rPr lang="en-US" sz="1400" dirty="0">
                <a:solidFill>
                  <a:schemeClr val="bg1">
                    <a:lumMod val="65000"/>
                  </a:schemeClr>
                </a:solidFill>
              </a:rPr>
              <a:t>Similar to That of the Healthy </a:t>
            </a:r>
            <a:r>
              <a:rPr lang="en-US" sz="1400" dirty="0" err="1">
                <a:solidFill>
                  <a:schemeClr val="bg1">
                    <a:lumMod val="65000"/>
                  </a:schemeClr>
                </a:solidFill>
              </a:rPr>
              <a:t>YoungmSphere</a:t>
            </a:r>
            <a:r>
              <a:rPr lang="en-US" sz="1400" dirty="0" smtClean="0">
                <a:solidFill>
                  <a:schemeClr val="bg1">
                    <a:lumMod val="65000"/>
                  </a:schemeClr>
                </a:solidFill>
              </a:rPr>
              <a:t>: </a:t>
            </a:r>
            <a:r>
              <a:rPr lang="is-IS" sz="1400" dirty="0">
                <a:solidFill>
                  <a:schemeClr val="bg1">
                    <a:lumMod val="65000"/>
                  </a:schemeClr>
                </a:solidFill>
              </a:rPr>
              <a:t>PMC5615133</a:t>
            </a:r>
            <a:endParaRPr lang="en-US" sz="1400" dirty="0">
              <a:solidFill>
                <a:schemeClr val="bg1">
                  <a:lumMod val="65000"/>
                </a:schemeClr>
              </a:solidFill>
            </a:endParaRPr>
          </a:p>
        </p:txBody>
      </p:sp>
    </p:spTree>
    <p:extLst>
      <p:ext uri="{BB962C8B-B14F-4D97-AF65-F5344CB8AC3E}">
        <p14:creationId xmlns:p14="http://schemas.microsoft.com/office/powerpoint/2010/main" val="13783522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9" name="Content Placeholder 8"/>
          <p:cNvSpPr>
            <a:spLocks noGrp="1"/>
          </p:cNvSpPr>
          <p:nvPr>
            <p:ph idx="1"/>
          </p:nvPr>
        </p:nvSpPr>
        <p:spPr/>
        <p:txBody>
          <a:bodyPr>
            <a:normAutofit/>
          </a:bodyPr>
          <a:lstStyle/>
          <a:p>
            <a:r>
              <a:rPr lang="en-US" dirty="0" smtClean="0"/>
              <a:t>Information about what is being made now</a:t>
            </a:r>
          </a:p>
          <a:p>
            <a:r>
              <a:rPr lang="en-US" dirty="0" smtClean="0"/>
              <a:t>Often unbalanced</a:t>
            </a:r>
          </a:p>
          <a:p>
            <a:pPr lvl="1"/>
            <a:r>
              <a:rPr lang="en-US" dirty="0"/>
              <a:t>Different conditions can have different taxonomic compositions</a:t>
            </a:r>
          </a:p>
          <a:p>
            <a:pPr lvl="1"/>
            <a:r>
              <a:rPr lang="en-US" dirty="0" smtClean="0"/>
              <a:t>Both absolute and relative abundance of the taxa and their transcripts can change</a:t>
            </a:r>
          </a:p>
          <a:p>
            <a:r>
              <a:rPr lang="en-US" dirty="0" smtClean="0"/>
              <a:t>Relative abundance does not necessarily reflect environmental reality in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7052489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Most common vaginal </a:t>
            </a:r>
            <a:r>
              <a:rPr lang="en-US" dirty="0" err="1" smtClean="0"/>
              <a:t>dysbiosis</a:t>
            </a:r>
            <a:endParaRPr lang="en-US" dirty="0" smtClean="0"/>
          </a:p>
          <a:p>
            <a:pPr lvl="1"/>
            <a:r>
              <a:rPr lang="en-US" dirty="0" smtClean="0"/>
              <a:t>H is predominantly </a:t>
            </a:r>
            <a:r>
              <a:rPr lang="en-US" i="1" dirty="0" smtClean="0"/>
              <a:t>Lactobacillus</a:t>
            </a:r>
            <a:r>
              <a:rPr lang="en-US" dirty="0" smtClean="0"/>
              <a:t> sp.</a:t>
            </a:r>
          </a:p>
          <a:p>
            <a:pPr lvl="1"/>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pPr lvl="1"/>
            <a:r>
              <a:rPr lang="en-US" dirty="0" smtClean="0"/>
              <a:t>Group genes to functional level (SEED, KEGG)</a:t>
            </a:r>
          </a:p>
          <a:p>
            <a:pPr lvl="1"/>
            <a:r>
              <a:rPr lang="en-US" dirty="0" smtClean="0"/>
              <a:t>Sparse</a:t>
            </a:r>
            <a:endParaRPr lang="en-US" dirty="0"/>
          </a:p>
          <a:p>
            <a:r>
              <a:rPr lang="en-US" dirty="0" smtClean="0"/>
              <a:t>If everything is different, then nothing is important</a:t>
            </a:r>
          </a:p>
          <a:p>
            <a:pPr lvl="1"/>
            <a:r>
              <a:rPr lang="en-US" dirty="0" smtClean="0"/>
              <a:t>We </a:t>
            </a:r>
            <a:r>
              <a:rPr lang="en-US" i="1" dirty="0" smtClean="0"/>
              <a:t>must assume </a:t>
            </a:r>
            <a:r>
              <a:rPr lang="en-US" dirty="0" smtClean="0"/>
              <a:t>something is invariant</a:t>
            </a:r>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87130051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BV dataset</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864509"/>
            <a:ext cx="1883686" cy="1169551"/>
          </a:xfrm>
          <a:prstGeom prst="rect">
            <a:avLst/>
          </a:prstGeom>
          <a:noFill/>
        </p:spPr>
        <p:txBody>
          <a:bodyPr wrap="none" rtlCol="0">
            <a:spAutoFit/>
          </a:bodyPr>
          <a:lstStyle/>
          <a:p>
            <a:r>
              <a:rPr lang="en-US" sz="1400" dirty="0" smtClean="0"/>
              <a:t>What is invariant here?</a:t>
            </a:r>
            <a:endParaRPr lang="en-US" sz="2000" dirty="0" smtClean="0"/>
          </a:p>
          <a:p>
            <a:endParaRPr lang="en-US" sz="1400" dirty="0" smtClean="0"/>
          </a:p>
          <a:p>
            <a:r>
              <a:rPr lang="en-US" sz="1400" dirty="0" smtClean="0"/>
              <a:t>How do we </a:t>
            </a:r>
            <a:r>
              <a:rPr lang="en-US" sz="1400" dirty="0" err="1" smtClean="0"/>
              <a:t>centre</a:t>
            </a:r>
            <a:r>
              <a:rPr lang="en-US" sz="1400" dirty="0" smtClean="0"/>
              <a:t>?</a:t>
            </a:r>
          </a:p>
          <a:p>
            <a:endParaRPr lang="en-US" sz="1400" dirty="0"/>
          </a:p>
          <a:p>
            <a:r>
              <a:rPr lang="en-US" sz="1400" dirty="0" smtClean="0"/>
              <a:t>What is truly different?</a:t>
            </a: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30884346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 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068815" y="1112837"/>
            <a:ext cx="3544888" cy="4462761"/>
          </a:xfrm>
          <a:prstGeom prst="rect">
            <a:avLst/>
          </a:prstGeom>
          <a:noFill/>
        </p:spPr>
        <p:txBody>
          <a:bodyPr wrap="square" rtlCol="0">
            <a:spAutoFit/>
          </a:bodyPr>
          <a:lstStyle/>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a:t>*</a:t>
            </a:r>
            <a:r>
              <a:rPr lang="en-US" dirty="0" err="1" smtClean="0"/>
              <a:t>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a:p>
            <a:pPr marL="285750" indent="-285750">
              <a:buFont typeface="Arial"/>
              <a:buChar char="•"/>
            </a:pPr>
            <a:r>
              <a:rPr lang="en-US" dirty="0"/>
              <a:t>Dramatically reduces false positives with little or no loss of sensitivity for essentially any </a:t>
            </a:r>
            <a:r>
              <a:rPr lang="en-US" dirty="0" err="1" smtClean="0"/>
              <a:t>seq</a:t>
            </a:r>
            <a:r>
              <a:rPr lang="en-US" dirty="0" smtClean="0"/>
              <a:t>*</a:t>
            </a:r>
            <a:r>
              <a:rPr lang="en-US" dirty="0" err="1" smtClean="0"/>
              <a:t>omics</a:t>
            </a:r>
            <a:r>
              <a:rPr lang="en-US" dirty="0" smtClean="0"/>
              <a:t> dataset</a:t>
            </a:r>
            <a:endParaRPr lang="en-US"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SUNY Buffalo WHI</a:t>
            </a:r>
            <a:endParaRPr lang="en-US"/>
          </a:p>
        </p:txBody>
      </p:sp>
      <p:sp>
        <p:nvSpPr>
          <p:cNvPr id="9" name="TextBox 8"/>
          <p:cNvSpPr txBox="1"/>
          <p:nvPr/>
        </p:nvSpPr>
        <p:spPr>
          <a:xfrm>
            <a:off x="6207125" y="5714283"/>
            <a:ext cx="2406578" cy="830997"/>
          </a:xfrm>
          <a:prstGeom prst="rect">
            <a:avLst/>
          </a:prstGeom>
          <a:noFill/>
        </p:spPr>
        <p:txBody>
          <a:bodyPr wrap="none">
            <a:spAutoFit/>
          </a:bodyPr>
          <a:lstStyle/>
          <a:p>
            <a:pPr>
              <a:defRPr/>
            </a:pPr>
            <a:r>
              <a:rPr lang="en-US" sz="1200" dirty="0" err="1">
                <a:solidFill>
                  <a:srgbClr val="7F7F7F"/>
                </a:solidFill>
              </a:rPr>
              <a:t>Fernandes</a:t>
            </a:r>
            <a:r>
              <a:rPr lang="en-US" sz="1200" dirty="0">
                <a:solidFill>
                  <a:srgbClr val="7F7F7F"/>
                </a:solidFill>
              </a:rPr>
              <a:t>, et al. 2013. </a:t>
            </a:r>
            <a:r>
              <a:rPr lang="en-US" sz="1200" dirty="0" err="1">
                <a:solidFill>
                  <a:srgbClr val="7F7F7F"/>
                </a:solidFill>
              </a:rPr>
              <a:t>PLoS</a:t>
            </a:r>
            <a:r>
              <a:rPr lang="en-US" sz="1200" dirty="0">
                <a:solidFill>
                  <a:srgbClr val="7F7F7F"/>
                </a:solidFill>
              </a:rPr>
              <a:t> ONE</a:t>
            </a:r>
          </a:p>
          <a:p>
            <a:pPr>
              <a:defRPr/>
            </a:pPr>
            <a:r>
              <a:rPr lang="en-US" sz="1200" dirty="0" err="1">
                <a:solidFill>
                  <a:srgbClr val="7F7F7F"/>
                </a:solidFill>
              </a:rPr>
              <a:t>Fernandes</a:t>
            </a:r>
            <a:r>
              <a:rPr lang="en-US" sz="1200" dirty="0">
                <a:solidFill>
                  <a:srgbClr val="7F7F7F"/>
                </a:solidFill>
              </a:rPr>
              <a:t>, et al. 2014. </a:t>
            </a:r>
            <a:r>
              <a:rPr lang="en-US" sz="1200" dirty="0" err="1" smtClean="0">
                <a:solidFill>
                  <a:srgbClr val="7F7F7F"/>
                </a:solidFill>
              </a:rPr>
              <a:t>Microbiome</a:t>
            </a:r>
            <a:endParaRPr lang="en-US" sz="1200" dirty="0" smtClean="0">
              <a:solidFill>
                <a:srgbClr val="7F7F7F"/>
              </a:solidFill>
            </a:endParaRPr>
          </a:p>
          <a:p>
            <a:pPr>
              <a:defRPr/>
            </a:pPr>
            <a:r>
              <a:rPr lang="en-US" sz="1200" dirty="0" err="1" smtClean="0">
                <a:solidFill>
                  <a:srgbClr val="7F7F7F"/>
                </a:solidFill>
              </a:rPr>
              <a:t>Thorsen</a:t>
            </a:r>
            <a:r>
              <a:rPr lang="en-US" sz="1200" dirty="0" smtClean="0">
                <a:solidFill>
                  <a:srgbClr val="7F7F7F"/>
                </a:solidFill>
              </a:rPr>
              <a:t> et al. 2016 </a:t>
            </a:r>
            <a:r>
              <a:rPr lang="en-US" sz="1200" dirty="0" err="1" smtClean="0">
                <a:solidFill>
                  <a:srgbClr val="7F7F7F"/>
                </a:solidFill>
              </a:rPr>
              <a:t>Microbiome</a:t>
            </a:r>
            <a:endParaRPr lang="en-US" sz="1200" dirty="0" smtClean="0">
              <a:solidFill>
                <a:srgbClr val="7F7F7F"/>
              </a:solidFill>
            </a:endParaRPr>
          </a:p>
          <a:p>
            <a:pPr>
              <a:defRPr/>
            </a:pPr>
            <a:r>
              <a:rPr lang="en-US" sz="1200" dirty="0" smtClean="0">
                <a:solidFill>
                  <a:srgbClr val="7F7F7F"/>
                </a:solidFill>
              </a:rPr>
              <a:t>Quinn et al. 2018 Bioinformatics</a:t>
            </a:r>
            <a:endParaRPr lang="en-US" sz="1200" dirty="0">
              <a:solidFill>
                <a:srgbClr val="7F7F7F"/>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0269462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pic>
        <p:nvPicPr>
          <p:cNvPr id="8" name="Content Placeholder 7" descr="fig2_barplot_heatmap.pdf"/>
          <p:cNvPicPr>
            <a:picLocks noGrp="1" noChangeAspect="1"/>
          </p:cNvPicPr>
          <p:nvPr>
            <p:ph idx="1"/>
          </p:nvPr>
        </p:nvPicPr>
        <p:blipFill>
          <a:blip r:embed="rId2">
            <a:extLst>
              <a:ext uri="{28A0092B-C50C-407E-A947-70E740481C1C}">
                <a14:useLocalDpi xmlns:a14="http://schemas.microsoft.com/office/drawing/2010/main" val="0"/>
              </a:ext>
            </a:extLst>
          </a:blip>
          <a:srcRect t="-2221" b="-2221"/>
          <a:stretch>
            <a:fillRect/>
          </a:stretch>
        </p:blipFill>
        <p:spPr/>
      </p:pic>
      <p:sp>
        <p:nvSpPr>
          <p:cNvPr id="9" name="Rectangle 8"/>
          <p:cNvSpPr/>
          <p:nvPr/>
        </p:nvSpPr>
        <p:spPr>
          <a:xfrm>
            <a:off x="6449234" y="6006508"/>
            <a:ext cx="2009021" cy="400110"/>
          </a:xfrm>
          <a:prstGeom prst="rect">
            <a:avLst/>
          </a:prstGeom>
        </p:spPr>
        <p:txBody>
          <a:bodyPr wrap="none">
            <a:spAutoFit/>
          </a:bodyPr>
          <a:lstStyle/>
          <a:p>
            <a:pPr algn="r"/>
            <a:r>
              <a:rPr lang="en-US" sz="1000" dirty="0" err="1" smtClean="0">
                <a:solidFill>
                  <a:schemeClr val="bg1">
                    <a:lumMod val="75000"/>
                  </a:schemeClr>
                </a:solidFill>
              </a:rPr>
              <a:t>Macklaim</a:t>
            </a:r>
            <a:r>
              <a:rPr lang="en-US" sz="1000" dirty="0" smtClean="0">
                <a:solidFill>
                  <a:schemeClr val="bg1">
                    <a:lumMod val="75000"/>
                  </a:schemeClr>
                </a:solidFill>
              </a:rPr>
              <a:t>, Macmillan unpublished</a:t>
            </a:r>
          </a:p>
          <a:p>
            <a:pPr algn="r"/>
            <a:r>
              <a:rPr lang="en-US" sz="1000" dirty="0" smtClean="0">
                <a:solidFill>
                  <a:schemeClr val="bg1">
                    <a:lumMod val="75000"/>
                  </a:schemeClr>
                </a:solidFill>
              </a:rPr>
              <a:t>Macmillan Sic Rep 2015</a:t>
            </a:r>
            <a:endParaRPr lang="en-US" sz="1000" dirty="0"/>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3107813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t>Fame?</a:t>
            </a:r>
            <a:r>
              <a:rPr lang="en-US" dirty="0">
                <a:solidFill>
                  <a:prstClr val="black"/>
                </a:solidFill>
                <a:latin typeface="AppleColorEmoji"/>
              </a:rPr>
              <a:t> </a:t>
            </a:r>
            <a:r>
              <a:rPr lang="en-US" dirty="0" smtClean="0">
                <a:solidFill>
                  <a:prstClr val="black"/>
                </a:solidFill>
                <a:latin typeface="AppleColorEmoji"/>
              </a:rPr>
              <a:t>🏆</a:t>
            </a:r>
          </a:p>
          <a:p>
            <a:r>
              <a:rPr lang="en-US" dirty="0" smtClean="0"/>
              <a:t>Money?</a:t>
            </a:r>
            <a:r>
              <a:rPr lang="en-US" dirty="0">
                <a:solidFill>
                  <a:prstClr val="black"/>
                </a:solidFill>
                <a:latin typeface="AppleColorEmoji"/>
              </a:rPr>
              <a:t> </a:t>
            </a:r>
            <a:r>
              <a:rPr lang="en-US" dirty="0" smtClean="0">
                <a:solidFill>
                  <a:prstClr val="black"/>
                </a:solidFill>
                <a:latin typeface="AppleColorEmoji"/>
              </a:rPr>
              <a:t>💰</a:t>
            </a:r>
            <a:endParaRPr lang="en-US" dirty="0" smtClean="0"/>
          </a:p>
          <a:p>
            <a:r>
              <a:rPr lang="en-US" dirty="0" smtClean="0"/>
              <a:t>Ennui?      </a:t>
            </a:r>
            <a:r>
              <a:rPr lang="en-US" dirty="0" smtClean="0">
                <a:solidFill>
                  <a:prstClr val="black"/>
                </a:solidFill>
                <a:latin typeface="AppleColorEmoji"/>
              </a:rPr>
              <a:t> 👻		</a:t>
            </a:r>
            <a:endParaRPr lang="en-US" dirty="0" smtClean="0"/>
          </a:p>
          <a:p>
            <a:r>
              <a:rPr lang="en-US" dirty="0" smtClean="0"/>
              <a:t>Curiosity?</a:t>
            </a:r>
            <a:r>
              <a:rPr lang="en-US" dirty="0">
                <a:solidFill>
                  <a:prstClr val="black"/>
                </a:solidFill>
                <a:latin typeface="AppleColorEmoji"/>
              </a:rPr>
              <a:t> </a:t>
            </a:r>
            <a:r>
              <a:rPr lang="en-US" dirty="0" smtClean="0">
                <a:solidFill>
                  <a:prstClr val="black"/>
                </a:solidFill>
                <a:latin typeface="AppleColorEmoji"/>
              </a:rPr>
              <a:t> 🧠	</a:t>
            </a:r>
            <a:endParaRPr lang="en-US" dirty="0" smtClean="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9119360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 sequence</a:t>
            </a:r>
            <a:endParaRPr lang="en-US" dirty="0"/>
          </a:p>
        </p:txBody>
      </p:sp>
      <p:pic>
        <p:nvPicPr>
          <p:cNvPr id="6" name="Content Placeholder 5" descr="refseq_only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45263594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sequence - BV</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pic>
        <p:nvPicPr>
          <p:cNvPr id="7" name="Content Placeholder 6" descr="refseq_bv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707600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r>
              <a:rPr lang="en-CA" sz="1800" b="1" dirty="0" err="1" smtClean="0"/>
              <a:t>Denom</a:t>
            </a:r>
            <a:endParaRPr lang="en-CA" sz="1800" b="1" dirty="0" smtClean="0"/>
          </a:p>
          <a:p>
            <a:r>
              <a:rPr lang="mr-IN" sz="1000" dirty="0" smtClean="0">
                <a:latin typeface="+mj-lt"/>
              </a:rPr>
              <a:t>Cell </a:t>
            </a:r>
            <a:r>
              <a:rPr lang="mr-IN" sz="1000" dirty="0">
                <a:latin typeface="+mj-lt"/>
              </a:rPr>
              <a:t>division protein MraZ                                    </a:t>
            </a:r>
          </a:p>
          <a:p>
            <a:r>
              <a:rPr lang="mr-IN" sz="1000" dirty="0">
                <a:latin typeface="+mj-lt"/>
              </a:rPr>
              <a:t>D-tyrosyl-tRNA(Tyr) deacylase                                 </a:t>
            </a:r>
          </a:p>
          <a:p>
            <a:r>
              <a:rPr lang="mr-IN" sz="1000" dirty="0">
                <a:latin typeface="+mj-lt"/>
              </a:rPr>
              <a:t>Deoxyuridine 5'-triphosphate nucleotidohydrolase (EC 3.6.1.23)</a:t>
            </a:r>
          </a:p>
          <a:p>
            <a:r>
              <a:rPr lang="mr-IN" sz="1000" dirty="0">
                <a:latin typeface="+mj-lt"/>
              </a:rPr>
              <a:t>DNA ligase (EC 6.5.1.2)                                       </a:t>
            </a:r>
          </a:p>
          <a:p>
            <a:r>
              <a:rPr lang="mr-IN" sz="1000" dirty="0">
                <a:latin typeface="+mj-lt"/>
              </a:rPr>
              <a:t>FIGfam135315: Iojap-related protein                           </a:t>
            </a:r>
          </a:p>
          <a:p>
            <a:r>
              <a:rPr lang="mr-IN" sz="1000" dirty="0">
                <a:latin typeface="+mj-lt"/>
              </a:rPr>
              <a:t>LSU ribosomal protein L3p (L3e)                               </a:t>
            </a:r>
          </a:p>
          <a:p>
            <a:r>
              <a:rPr lang="mr-IN" sz="1000" dirty="0">
                <a:latin typeface="+mj-lt"/>
              </a:rPr>
              <a:t>Membrane-associated zinc metalloprotease                      </a:t>
            </a:r>
          </a:p>
          <a:p>
            <a:r>
              <a:rPr lang="mr-IN" sz="1000" dirty="0">
                <a:latin typeface="+mj-lt"/>
              </a:rPr>
              <a:t>Peptide chain release factor 3                                </a:t>
            </a:r>
          </a:p>
          <a:p>
            <a:r>
              <a:rPr lang="mr-IN" sz="1000" dirty="0">
                <a:latin typeface="+mj-lt"/>
              </a:rPr>
              <a:t>Ribosomal large subunit pseudouridine synthase B (EC 4.2.1.70)</a:t>
            </a:r>
          </a:p>
          <a:p>
            <a:r>
              <a:rPr lang="mr-IN" sz="1000" dirty="0">
                <a:latin typeface="+mj-lt"/>
              </a:rPr>
              <a:t>Signal peptidase I (EC 3.4.21.89)                             </a:t>
            </a:r>
          </a:p>
          <a:p>
            <a:r>
              <a:rPr lang="mr-IN" sz="1000" dirty="0">
                <a:latin typeface="+mj-lt"/>
              </a:rPr>
              <a:t>Transcription-repair coupling factor                          </a:t>
            </a:r>
          </a:p>
          <a:p>
            <a:r>
              <a:rPr lang="mr-IN" sz="1000" dirty="0">
                <a:latin typeface="+mj-lt"/>
              </a:rPr>
              <a:t>Translation elongation factor Ts                              </a:t>
            </a:r>
          </a:p>
          <a:p>
            <a:r>
              <a:rPr lang="mr-IN" sz="1000" dirty="0">
                <a:latin typeface="+mj-lt"/>
              </a:rPr>
              <a:t>tRNA nucleotidyltransferase (EC 2.7.7.21) (EC 2.7.7.25)       </a:t>
            </a:r>
          </a:p>
          <a:p>
            <a:r>
              <a:rPr lang="mr-IN" sz="1000" dirty="0">
                <a:latin typeface="+mj-lt"/>
              </a:rPr>
              <a:t>Tryptophanyl-tRNA synthetase (EC 6.1.1.2) </a:t>
            </a:r>
            <a:endParaRPr lang="en-US" sz="1000" dirty="0">
              <a:latin typeface="+mj-lt"/>
            </a:endParaRPr>
          </a:p>
        </p:txBody>
      </p:sp>
    </p:spTree>
    <p:extLst>
      <p:ext uri="{BB962C8B-B14F-4D97-AF65-F5344CB8AC3E}">
        <p14:creationId xmlns:p14="http://schemas.microsoft.com/office/powerpoint/2010/main" val="33490494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groups of functions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pic>
        <p:nvPicPr>
          <p:cNvPr id="8" name="Content Placeholder 7" descr="function_clea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p:spPr>
      </p:pic>
      <p:sp>
        <p:nvSpPr>
          <p:cNvPr id="3" name="Rounded Rectangle 2"/>
          <p:cNvSpPr/>
          <p:nvPr/>
        </p:nvSpPr>
        <p:spPr>
          <a:xfrm>
            <a:off x="4168588" y="2584824"/>
            <a:ext cx="508000" cy="1180352"/>
          </a:xfrm>
          <a:prstGeom prst="roundRect">
            <a:avLst/>
          </a:prstGeom>
          <a:solidFill>
            <a:schemeClr val="accent2">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914588" y="4572000"/>
            <a:ext cx="508000" cy="809812"/>
          </a:xfrm>
          <a:prstGeom prst="round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46081" y="3170517"/>
            <a:ext cx="745565" cy="1162423"/>
          </a:xfrm>
          <a:prstGeom prst="roundRect">
            <a:avLst/>
          </a:prstGeom>
          <a:solidFill>
            <a:schemeClr val="tx2">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391647" y="3031565"/>
            <a:ext cx="522942" cy="733611"/>
          </a:xfrm>
          <a:prstGeom prst="roundRect">
            <a:avLst/>
          </a:prstGeom>
          <a:noFill/>
          <a:ln w="28575"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60082" y="2662233"/>
            <a:ext cx="599330" cy="369332"/>
          </a:xfrm>
          <a:prstGeom prst="rect">
            <a:avLst/>
          </a:prstGeom>
          <a:noFill/>
        </p:spPr>
        <p:txBody>
          <a:bodyPr wrap="none" rtlCol="0">
            <a:spAutoFit/>
          </a:bodyPr>
          <a:lstStyle/>
          <a:p>
            <a:r>
              <a:rPr lang="en-US" dirty="0" smtClean="0"/>
              <a:t>core</a:t>
            </a:r>
            <a:endParaRPr lang="en-US" dirty="0"/>
          </a:p>
        </p:txBody>
      </p:sp>
      <p:sp>
        <p:nvSpPr>
          <p:cNvPr id="11" name="TextBox 10"/>
          <p:cNvSpPr txBox="1"/>
          <p:nvPr/>
        </p:nvSpPr>
        <p:spPr>
          <a:xfrm>
            <a:off x="4198470" y="2230434"/>
            <a:ext cx="656106" cy="369332"/>
          </a:xfrm>
          <a:prstGeom prst="rect">
            <a:avLst/>
          </a:prstGeom>
          <a:noFill/>
        </p:spPr>
        <p:txBody>
          <a:bodyPr wrap="square" rtlCol="0">
            <a:spAutoFit/>
          </a:bodyPr>
          <a:lstStyle/>
          <a:p>
            <a:r>
              <a:rPr lang="en-US" dirty="0" smtClean="0"/>
              <a:t>BV</a:t>
            </a:r>
            <a:endParaRPr lang="en-US" dirty="0"/>
          </a:p>
        </p:txBody>
      </p:sp>
      <p:sp>
        <p:nvSpPr>
          <p:cNvPr id="12" name="TextBox 11"/>
          <p:cNvSpPr txBox="1"/>
          <p:nvPr/>
        </p:nvSpPr>
        <p:spPr>
          <a:xfrm>
            <a:off x="3840535" y="4202668"/>
            <a:ext cx="656106" cy="369332"/>
          </a:xfrm>
          <a:prstGeom prst="rect">
            <a:avLst/>
          </a:prstGeom>
          <a:noFill/>
        </p:spPr>
        <p:txBody>
          <a:bodyPr wrap="square" rtlCol="0">
            <a:spAutoFit/>
          </a:bodyPr>
          <a:lstStyle/>
          <a:p>
            <a:r>
              <a:rPr lang="en-US" dirty="0" smtClean="0"/>
              <a:t>BV-1</a:t>
            </a:r>
            <a:endParaRPr lang="en-US" dirty="0"/>
          </a:p>
        </p:txBody>
      </p:sp>
      <p:sp>
        <p:nvSpPr>
          <p:cNvPr id="13" name="TextBox 12"/>
          <p:cNvSpPr txBox="1"/>
          <p:nvPr/>
        </p:nvSpPr>
        <p:spPr>
          <a:xfrm>
            <a:off x="2703976" y="2846899"/>
            <a:ext cx="656106" cy="369332"/>
          </a:xfrm>
          <a:prstGeom prst="rect">
            <a:avLst/>
          </a:prstGeom>
          <a:noFill/>
        </p:spPr>
        <p:txBody>
          <a:bodyPr wrap="square" rtlCol="0">
            <a:spAutoFit/>
          </a:bodyPr>
          <a:lstStyle/>
          <a:p>
            <a:pPr algn="ctr"/>
            <a:r>
              <a:rPr lang="en-US" dirty="0" smtClean="0"/>
              <a:t>H</a:t>
            </a:r>
            <a:endParaRPr lang="en-US" dirty="0"/>
          </a:p>
        </p:txBody>
      </p:sp>
      <p:sp>
        <p:nvSpPr>
          <p:cNvPr id="14"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6" name="TextBox 15"/>
          <p:cNvSpPr txBox="1"/>
          <p:nvPr/>
        </p:nvSpPr>
        <p:spPr>
          <a:xfrm>
            <a:off x="6093748" y="2662233"/>
            <a:ext cx="2277825" cy="1200329"/>
          </a:xfrm>
          <a:prstGeom prst="rect">
            <a:avLst/>
          </a:prstGeom>
          <a:noFill/>
        </p:spPr>
        <p:txBody>
          <a:bodyPr wrap="none" rtlCol="0">
            <a:spAutoFit/>
          </a:bodyPr>
          <a:lstStyle/>
          <a:p>
            <a:r>
              <a:rPr lang="en-US" dirty="0" smtClean="0"/>
              <a:t>Core = housekeeping</a:t>
            </a:r>
          </a:p>
          <a:p>
            <a:r>
              <a:rPr lang="en-US" dirty="0" smtClean="0"/>
              <a:t>BV = biosynthesis/TCA</a:t>
            </a:r>
          </a:p>
          <a:p>
            <a:r>
              <a:rPr lang="en-US" dirty="0" smtClean="0"/>
              <a:t>H = </a:t>
            </a:r>
            <a:r>
              <a:rPr lang="en-US" dirty="0" err="1" smtClean="0"/>
              <a:t>aa</a:t>
            </a:r>
            <a:r>
              <a:rPr lang="en-US" dirty="0" smtClean="0"/>
              <a:t>/sugar</a:t>
            </a:r>
          </a:p>
          <a:p>
            <a:r>
              <a:rPr lang="en-US" dirty="0" smtClean="0"/>
              <a:t>BV1 = </a:t>
            </a:r>
            <a:r>
              <a:rPr lang="mr-IN" dirty="0" smtClean="0"/>
              <a:t>…</a:t>
            </a:r>
            <a:endParaRPr lang="en-US" dirty="0"/>
          </a:p>
        </p:txBody>
      </p:sp>
    </p:spTree>
    <p:extLst>
      <p:ext uri="{BB962C8B-B14F-4D97-AF65-F5344CB8AC3E}">
        <p14:creationId xmlns:p14="http://schemas.microsoft.com/office/powerpoint/2010/main" val="398973143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Distinguishing functions</a:t>
            </a:r>
            <a:endParaRPr lang="en-US" dirty="0"/>
          </a:p>
        </p:txBody>
      </p:sp>
      <p:pic>
        <p:nvPicPr>
          <p:cNvPr id="6" name="Content Placeholder 5" descr="fig4_BV_seed_strip.pdf"/>
          <p:cNvPicPr>
            <a:picLocks noGrp="1" noChangeAspect="1"/>
          </p:cNvPicPr>
          <p:nvPr>
            <p:ph idx="1"/>
          </p:nvPr>
        </p:nvPicPr>
        <p:blipFill>
          <a:blip r:embed="rId2">
            <a:extLst>
              <a:ext uri="{28A0092B-C50C-407E-A947-70E740481C1C}">
                <a14:useLocalDpi xmlns:a14="http://schemas.microsoft.com/office/drawing/2010/main" val="0"/>
              </a:ext>
            </a:extLst>
          </a:blip>
          <a:srcRect t="-7385" b="-7385"/>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253476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different between BV1 and BV2?</a:t>
            </a:r>
            <a:endParaRPr lang="en-US" dirty="0"/>
          </a:p>
        </p:txBody>
      </p:sp>
      <p:pic>
        <p:nvPicPr>
          <p:cNvPr id="6" name="Content Placeholder 5" descr="aldex_clean_BV.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0844" r="452"/>
          <a:stretch/>
        </p:blipFill>
        <p:spPr>
          <a:xfrm>
            <a:off x="-148124" y="931334"/>
            <a:ext cx="5734645" cy="5194830"/>
          </a:xfrm>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7" name="TextBox 6"/>
          <p:cNvSpPr txBox="1"/>
          <p:nvPr/>
        </p:nvSpPr>
        <p:spPr>
          <a:xfrm>
            <a:off x="185679" y="5015623"/>
            <a:ext cx="558191" cy="369332"/>
          </a:xfrm>
          <a:prstGeom prst="rect">
            <a:avLst/>
          </a:prstGeom>
          <a:noFill/>
        </p:spPr>
        <p:txBody>
          <a:bodyPr wrap="none" rtlCol="0">
            <a:spAutoFit/>
          </a:bodyPr>
          <a:lstStyle/>
          <a:p>
            <a:r>
              <a:rPr lang="en-US" dirty="0" smtClean="0"/>
              <a:t>BV1</a:t>
            </a:r>
            <a:endParaRPr lang="en-US" dirty="0"/>
          </a:p>
        </p:txBody>
      </p:sp>
      <p:sp>
        <p:nvSpPr>
          <p:cNvPr id="8" name="TextBox 7"/>
          <p:cNvSpPr txBox="1"/>
          <p:nvPr/>
        </p:nvSpPr>
        <p:spPr>
          <a:xfrm>
            <a:off x="185679" y="1494228"/>
            <a:ext cx="558191" cy="369332"/>
          </a:xfrm>
          <a:prstGeom prst="rect">
            <a:avLst/>
          </a:prstGeom>
          <a:noFill/>
        </p:spPr>
        <p:txBody>
          <a:bodyPr wrap="none" rtlCol="0">
            <a:spAutoFit/>
          </a:bodyPr>
          <a:lstStyle/>
          <a:p>
            <a:r>
              <a:rPr lang="en-US" dirty="0" smtClean="0"/>
              <a:t>BV2</a:t>
            </a:r>
            <a:endParaRPr lang="en-US" dirty="0"/>
          </a:p>
        </p:txBody>
      </p:sp>
      <p:sp>
        <p:nvSpPr>
          <p:cNvPr id="9" name="TextBox 8"/>
          <p:cNvSpPr txBox="1"/>
          <p:nvPr/>
        </p:nvSpPr>
        <p:spPr>
          <a:xfrm>
            <a:off x="5336940" y="1423872"/>
            <a:ext cx="3861155" cy="4078038"/>
          </a:xfrm>
          <a:prstGeom prst="rect">
            <a:avLst/>
          </a:prstGeom>
          <a:solidFill>
            <a:srgbClr val="C0504D">
              <a:alpha val="30000"/>
            </a:srgbClr>
          </a:solidFill>
        </p:spPr>
        <p:txBody>
          <a:bodyPr wrap="none" rtlCol="0">
            <a:spAutoFit/>
          </a:bodyPr>
          <a:lstStyle/>
          <a:p>
            <a:r>
              <a:rPr lang="mr-IN" sz="700" dirty="0">
                <a:latin typeface="+mj-lt"/>
              </a:rPr>
              <a:t>3-keto-L-gulonate 6-phosphate decarboxylase                                      </a:t>
            </a:r>
          </a:p>
          <a:p>
            <a:r>
              <a:rPr lang="mr-IN" sz="700" dirty="0">
                <a:latin typeface="+mj-lt"/>
              </a:rPr>
              <a:t>Carbon storage regulator                                                         </a:t>
            </a:r>
          </a:p>
          <a:p>
            <a:r>
              <a:rPr lang="mr-IN" sz="700" dirty="0">
                <a:latin typeface="+mj-lt"/>
              </a:rPr>
              <a:t>Catabolite repression HPr-like protein Crh                                       </a:t>
            </a:r>
          </a:p>
          <a:p>
            <a:r>
              <a:rPr lang="mr-IN" sz="700" dirty="0">
                <a:latin typeface="+mj-lt"/>
              </a:rPr>
              <a:t>Chemotaxis protein CheC -- inhibitor of MCP methylation                          </a:t>
            </a:r>
          </a:p>
          <a:p>
            <a:r>
              <a:rPr lang="mr-IN" sz="700" dirty="0">
                <a:latin typeface="+mj-lt"/>
              </a:rPr>
              <a:t>Chemotaxis protein CheD                                                          </a:t>
            </a:r>
          </a:p>
          <a:p>
            <a:r>
              <a:rPr lang="mr-IN" sz="700" dirty="0">
                <a:latin typeface="+mj-lt"/>
              </a:rPr>
              <a:t>Chemotaxis protein CheV (EC 2.7.3.-)                                             </a:t>
            </a:r>
          </a:p>
          <a:p>
            <a:r>
              <a:rPr lang="mr-IN" sz="700" dirty="0">
                <a:latin typeface="+mj-lt"/>
              </a:rPr>
              <a:t>Chemotaxis protein methyltransferase CheR (EC 2.1.1.80)                          </a:t>
            </a:r>
          </a:p>
          <a:p>
            <a:r>
              <a:rPr lang="mr-IN" sz="700" dirty="0">
                <a:latin typeface="+mj-lt"/>
              </a:rPr>
              <a:t>Chemotaxis response regulator …-glutamate methylesterase CheB (EC 3.1.1.61)</a:t>
            </a:r>
          </a:p>
          <a:p>
            <a:r>
              <a:rPr lang="mr-IN" sz="700" dirty="0">
                <a:latin typeface="+mj-lt"/>
              </a:rPr>
              <a:t>Flagellar basal-body rod protein FlgB                                            </a:t>
            </a:r>
          </a:p>
          <a:p>
            <a:r>
              <a:rPr lang="mr-IN" sz="700" dirty="0">
                <a:latin typeface="+mj-lt"/>
              </a:rPr>
              <a:t>Flagellar basal-body rod protein FlgC                                            </a:t>
            </a:r>
          </a:p>
          <a:p>
            <a:r>
              <a:rPr lang="mr-IN" sz="700" dirty="0">
                <a:latin typeface="+mj-lt"/>
              </a:rPr>
              <a:t>Flagellar basal-body rod protein FlgF                                            </a:t>
            </a:r>
          </a:p>
          <a:p>
            <a:r>
              <a:rPr lang="mr-IN" sz="700" dirty="0">
                <a:latin typeface="+mj-lt"/>
              </a:rPr>
              <a:t>Flagellar basal-body rod protein FlgG                                            </a:t>
            </a:r>
          </a:p>
          <a:p>
            <a:r>
              <a:rPr lang="mr-IN" sz="700" dirty="0">
                <a:latin typeface="+mj-lt"/>
              </a:rPr>
              <a:t>Flagellar biosynthesis protein FliS                                              </a:t>
            </a:r>
          </a:p>
          <a:p>
            <a:r>
              <a:rPr lang="mr-IN" sz="700" dirty="0">
                <a:latin typeface="+mj-lt"/>
              </a:rPr>
              <a:t>Flagellar hook protein FlgE                                                      </a:t>
            </a:r>
          </a:p>
          <a:p>
            <a:r>
              <a:rPr lang="mr-IN" sz="700" dirty="0">
                <a:latin typeface="+mj-lt"/>
              </a:rPr>
              <a:t>Flagellar hook-associated protein FlgK                                           </a:t>
            </a:r>
          </a:p>
          <a:p>
            <a:r>
              <a:rPr lang="mr-IN" sz="700" dirty="0">
                <a:latin typeface="+mj-lt"/>
              </a:rPr>
              <a:t>Flagellar motor rotation protein MotA                                            </a:t>
            </a:r>
          </a:p>
          <a:p>
            <a:r>
              <a:rPr lang="mr-IN" sz="700" dirty="0">
                <a:latin typeface="+mj-lt"/>
              </a:rPr>
              <a:t>Flagellar motor rotation protein MotB                                            </a:t>
            </a:r>
          </a:p>
          <a:p>
            <a:r>
              <a:rPr lang="mr-IN" sz="700" dirty="0">
                <a:latin typeface="+mj-lt"/>
              </a:rPr>
              <a:t>Flagellar motor switch protein FliG                                              </a:t>
            </a:r>
          </a:p>
          <a:p>
            <a:r>
              <a:rPr lang="mr-IN" sz="700" dirty="0">
                <a:latin typeface="+mj-lt"/>
              </a:rPr>
              <a:t>Flagellar motor switch protein FliM                                              </a:t>
            </a:r>
          </a:p>
          <a:p>
            <a:r>
              <a:rPr lang="mr-IN" sz="700" dirty="0">
                <a:latin typeface="+mj-lt"/>
              </a:rPr>
              <a:t>Flagellar motor switch protein FliN                                              </a:t>
            </a:r>
          </a:p>
          <a:p>
            <a:r>
              <a:rPr lang="mr-IN" sz="700" dirty="0">
                <a:latin typeface="+mj-lt"/>
              </a:rPr>
              <a:t>Flagellar protein FliJ                                                           </a:t>
            </a:r>
          </a:p>
          <a:p>
            <a:r>
              <a:rPr lang="mr-IN" sz="700" dirty="0">
                <a:latin typeface="+mj-lt"/>
              </a:rPr>
              <a:t>Flagellin protein FlaB                                                           </a:t>
            </a:r>
          </a:p>
          <a:p>
            <a:r>
              <a:rPr lang="mr-IN" sz="700" dirty="0">
                <a:latin typeface="+mj-lt"/>
              </a:rPr>
              <a:t>Glucosamine-1-phosphate N-acetyltransferase (EC 2.3.1.157)                       </a:t>
            </a:r>
          </a:p>
          <a:p>
            <a:r>
              <a:rPr lang="mr-IN" sz="700" dirty="0">
                <a:latin typeface="+mj-lt"/>
              </a:rPr>
              <a:t>GTP-sensing transcriptional pleiotropic repressor codY                           </a:t>
            </a:r>
          </a:p>
          <a:p>
            <a:r>
              <a:rPr lang="mr-IN" sz="700" dirty="0">
                <a:latin typeface="+mj-lt"/>
              </a:rPr>
              <a:t>Iron-sulfur cluster assembly scaffold protein IscU                               </a:t>
            </a:r>
          </a:p>
          <a:p>
            <a:r>
              <a:rPr lang="mr-IN" sz="700" dirty="0">
                <a:latin typeface="+mj-lt"/>
              </a:rPr>
              <a:t>Negative regulator of flagellin synthesis                                        </a:t>
            </a:r>
          </a:p>
          <a:p>
            <a:r>
              <a:rPr lang="mr-IN" sz="700" dirty="0">
                <a:latin typeface="+mj-lt"/>
              </a:rPr>
              <a:t>Ornithine carbamoyltransferase (EC 2.1.3.3)                                      </a:t>
            </a:r>
          </a:p>
          <a:p>
            <a:r>
              <a:rPr lang="mr-IN" sz="700" dirty="0">
                <a:latin typeface="+mj-lt"/>
              </a:rPr>
              <a:t>Positive regulator of CheA protein activity (CheW)                               </a:t>
            </a:r>
          </a:p>
          <a:p>
            <a:r>
              <a:rPr lang="mr-IN" sz="700" dirty="0">
                <a:latin typeface="+mj-lt"/>
              </a:rPr>
              <a:t>Protein export cytoplasm protein SecA ATPase RNA helicase (TC 3.A.5.1.1)         </a:t>
            </a:r>
          </a:p>
          <a:p>
            <a:r>
              <a:rPr lang="mr-IN" sz="700" dirty="0">
                <a:latin typeface="+mj-lt"/>
              </a:rPr>
              <a:t>Pyridoxine biosynthesis glutamine amidotransferase, synthase (EC 2.4.2.-)</a:t>
            </a:r>
          </a:p>
          <a:p>
            <a:r>
              <a:rPr lang="mr-IN" sz="700" dirty="0">
                <a:latin typeface="+mj-lt"/>
              </a:rPr>
              <a:t>Pyrophosphate-energized proton pump (EC 3.6.1.1)                                 </a:t>
            </a:r>
          </a:p>
          <a:p>
            <a:r>
              <a:rPr lang="mr-IN" sz="700" dirty="0">
                <a:latin typeface="+mj-lt"/>
              </a:rPr>
              <a:t>Serine phosphatase RsbU, regulator of sigma subunit                              </a:t>
            </a:r>
          </a:p>
          <a:p>
            <a:r>
              <a:rPr lang="mr-IN" sz="700" dirty="0">
                <a:latin typeface="+mj-lt"/>
              </a:rPr>
              <a:t>Serine-protein kinase rsbW (EC 2.7.11.1)                                         </a:t>
            </a:r>
          </a:p>
          <a:p>
            <a:r>
              <a:rPr lang="mr-IN" sz="700" dirty="0">
                <a:latin typeface="+mj-lt"/>
              </a:rPr>
              <a:t>Signal transduction histidine kinase CheA (EC 2.7.3.-)                           </a:t>
            </a:r>
          </a:p>
          <a:p>
            <a:r>
              <a:rPr lang="mr-IN" sz="700" dirty="0">
                <a:latin typeface="+mj-lt"/>
              </a:rPr>
              <a:t>spore peptidoglycan hydrolase (N-acetylglucosaminidase) (EC 3.2.1.-)             </a:t>
            </a:r>
          </a:p>
          <a:p>
            <a:r>
              <a:rPr lang="mr-IN" sz="700" dirty="0">
                <a:latin typeface="+mj-lt"/>
              </a:rPr>
              <a:t>Substrate-specific component ThiT of thiamin ECF transporter                     </a:t>
            </a:r>
          </a:p>
          <a:p>
            <a:r>
              <a:rPr lang="mr-IN" sz="700" dirty="0">
                <a:latin typeface="+mj-lt"/>
              </a:rPr>
              <a:t>Thiol peroxidase, Tpx-type (EC 1.11.1.15) </a:t>
            </a:r>
          </a:p>
        </p:txBody>
      </p:sp>
      <p:sp>
        <p:nvSpPr>
          <p:cNvPr id="10" name="Oval 9"/>
          <p:cNvSpPr/>
          <p:nvPr/>
        </p:nvSpPr>
        <p:spPr>
          <a:xfrm rot="19560000">
            <a:off x="1911549" y="3087437"/>
            <a:ext cx="705605" cy="2424432"/>
          </a:xfrm>
          <a:prstGeom prst="ellipse">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4119561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meta-</a:t>
            </a:r>
            <a:r>
              <a:rPr lang="en-US" dirty="0" err="1" smtClean="0"/>
              <a:t>transcriptome</a:t>
            </a:r>
            <a:r>
              <a:rPr lang="en-US" dirty="0" smtClean="0"/>
              <a:t>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These data are very messy</a:t>
            </a:r>
          </a:p>
          <a:p>
            <a:pPr lvl="1"/>
            <a:r>
              <a:rPr lang="en-US" dirty="0" smtClean="0"/>
              <a:t>Yet something must be assumed invariant</a:t>
            </a:r>
          </a:p>
          <a:p>
            <a:r>
              <a:rPr lang="en-US" dirty="0" smtClean="0"/>
              <a:t>16s </a:t>
            </a:r>
            <a:r>
              <a:rPr lang="en-US" dirty="0" err="1" smtClean="0"/>
              <a:t>rRNA</a:t>
            </a:r>
            <a:r>
              <a:rPr lang="en-US" dirty="0" smtClean="0"/>
              <a:t> frequencies and transcriptional contribution can differ widely</a:t>
            </a:r>
          </a:p>
          <a:p>
            <a:pPr lvl="1"/>
            <a:r>
              <a:rPr lang="en-US" dirty="0" smtClean="0"/>
              <a:t>Not a 16s </a:t>
            </a:r>
            <a:r>
              <a:rPr lang="en-US" dirty="0" err="1" smtClean="0"/>
              <a:t>rDNA</a:t>
            </a:r>
            <a:r>
              <a:rPr lang="en-US" dirty="0" smtClean="0"/>
              <a:t> count problem</a:t>
            </a:r>
          </a:p>
          <a:p>
            <a:pPr lvl="1"/>
            <a:r>
              <a:rPr lang="en-US" dirty="0" smtClean="0"/>
              <a:t>Obviously imputing function from 16s </a:t>
            </a:r>
            <a:r>
              <a:rPr lang="en-US" dirty="0" err="1" smtClean="0"/>
              <a:t>rRNA</a:t>
            </a:r>
            <a:r>
              <a:rPr lang="en-US" dirty="0" smtClean="0"/>
              <a:t> proportions is fraught</a:t>
            </a:r>
          </a:p>
          <a:p>
            <a:r>
              <a:rPr lang="en-US" dirty="0" smtClean="0"/>
              <a:t>Useful information available at the gene-level and function-level analysis</a:t>
            </a:r>
          </a:p>
          <a:p>
            <a:pPr lvl="1"/>
            <a:r>
              <a:rPr lang="en-US" dirty="0" smtClean="0"/>
              <a:t>Different strains of the same species can have very different transcriptional profiles</a:t>
            </a:r>
          </a:p>
          <a:p>
            <a:r>
              <a:rPr lang="en-US" dirty="0" smtClean="0"/>
              <a:t>Probably different classes of BV depending on community composition</a:t>
            </a:r>
          </a:p>
          <a:p>
            <a:pPr lvl="1"/>
            <a:r>
              <a:rPr lang="en-US" dirty="0" smtClean="0"/>
              <a:t>May have implications for care</a:t>
            </a:r>
          </a:p>
          <a:p>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Tree>
    <p:extLst>
      <p:ext uri="{BB962C8B-B14F-4D97-AF65-F5344CB8AC3E}">
        <p14:creationId xmlns:p14="http://schemas.microsoft.com/office/powerpoint/2010/main" val="2876699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Examine </a:t>
            </a:r>
            <a:r>
              <a:rPr lang="en-US" b="1" u="sng" dirty="0" smtClean="0">
                <a:solidFill>
                  <a:schemeClr val="bg1"/>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417638"/>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SUNY Buffalo WHI</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00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err="1"/>
              <a:t>s</a:t>
            </a:r>
            <a:r>
              <a:rPr lang="en-US" dirty="0" err="1" smtClean="0"/>
              <a:t>elbal</a:t>
            </a:r>
            <a:r>
              <a:rPr lang="en-US" dirty="0"/>
              <a:t> </a:t>
            </a:r>
            <a:r>
              <a:rPr lang="en-US" dirty="0" smtClean="0"/>
              <a:t>(</a:t>
            </a:r>
            <a:r>
              <a:rPr lang="en-US" dirty="0" err="1" smtClean="0"/>
              <a:t>github.com</a:t>
            </a:r>
            <a:r>
              <a:rPr lang="en-US" dirty="0"/>
              <a:t>/</a:t>
            </a:r>
            <a:r>
              <a:rPr lang="en-US" dirty="0" err="1"/>
              <a:t>UVic-omics</a:t>
            </a:r>
            <a:r>
              <a:rPr lang="en-US" dirty="0"/>
              <a:t>/</a:t>
            </a:r>
            <a:r>
              <a:rPr lang="en-US" dirty="0" err="1" smtClean="0"/>
              <a:t>selbal</a:t>
            </a:r>
            <a:r>
              <a:rPr lang="en-US" dirty="0" smtClean="0"/>
              <a:t>)</a:t>
            </a:r>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4505917"/>
              </p:ext>
            </p:extLst>
          </p:nvPr>
        </p:nvGraphicFramePr>
        <p:xfrm>
          <a:off x="457200" y="1600200"/>
          <a:ext cx="8081964" cy="3576319"/>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Diversity/Ordination</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Clustering/Ordination</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Often</a:t>
                      </a:r>
                      <a:r>
                        <a:rPr lang="en-US" baseline="0" dirty="0" smtClean="0"/>
                        <a:t> rare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SUNY Buffalo WHI</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solidFill>
                  <a:schemeClr val="bg1"/>
                </a:solidFill>
              </a:rPr>
              <a:t>Fame?</a:t>
            </a:r>
            <a:r>
              <a:rPr lang="en-US" dirty="0">
                <a:solidFill>
                  <a:schemeClr val="bg1"/>
                </a:solidFill>
                <a:latin typeface="AppleColorEmoji"/>
              </a:rPr>
              <a:t> </a:t>
            </a:r>
            <a:r>
              <a:rPr lang="en-US" dirty="0" smtClean="0">
                <a:solidFill>
                  <a:schemeClr val="bg1"/>
                </a:solidFill>
                <a:latin typeface="AppleColorEmoji"/>
              </a:rPr>
              <a:t>🏆</a:t>
            </a:r>
          </a:p>
          <a:p>
            <a:r>
              <a:rPr lang="en-US" dirty="0" smtClean="0">
                <a:solidFill>
                  <a:schemeClr val="bg1"/>
                </a:solidFill>
              </a:rPr>
              <a:t>Money?</a:t>
            </a:r>
            <a:r>
              <a:rPr lang="en-US" dirty="0">
                <a:solidFill>
                  <a:schemeClr val="bg1"/>
                </a:solidFill>
                <a:latin typeface="AppleColorEmoji"/>
              </a:rPr>
              <a:t> 💰</a:t>
            </a:r>
            <a:endParaRPr lang="en-US" dirty="0" smtClean="0">
              <a:solidFill>
                <a:schemeClr val="bg1"/>
              </a:solidFill>
            </a:endParaRPr>
          </a:p>
          <a:p>
            <a:r>
              <a:rPr lang="en-US" dirty="0" smtClean="0">
                <a:solidFill>
                  <a:schemeClr val="bg1"/>
                </a:solidFill>
              </a:rPr>
              <a:t>Ennui    ?  </a:t>
            </a:r>
            <a:r>
              <a:rPr lang="en-US" dirty="0" smtClean="0">
                <a:solidFill>
                  <a:schemeClr val="bg1"/>
                </a:solidFill>
                <a:latin typeface="AppleColorEmoji"/>
              </a:rPr>
              <a:t> 👻	</a:t>
            </a:r>
            <a:endParaRPr lang="en-US" dirty="0" smtClean="0">
              <a:solidFill>
                <a:schemeClr val="bg1"/>
              </a:solidFill>
            </a:endParaRPr>
          </a:p>
          <a:p>
            <a:r>
              <a:rPr lang="en-US" dirty="0" smtClean="0">
                <a:solidFill>
                  <a:schemeClr val="bg1"/>
                </a:solidFill>
              </a:rPr>
              <a:t>Curiosity?</a:t>
            </a:r>
            <a:r>
              <a:rPr lang="en-US" dirty="0">
                <a:solidFill>
                  <a:schemeClr val="bg1"/>
                </a:solidFill>
                <a:latin typeface="AppleColorEmoji"/>
              </a:rPr>
              <a:t> </a:t>
            </a:r>
            <a:r>
              <a:rPr lang="en-US" dirty="0" smtClean="0">
                <a:solidFill>
                  <a:schemeClr val="bg1"/>
                </a:solidFill>
                <a:latin typeface="AppleColorEmoji"/>
              </a:rPr>
              <a:t> 🧠	</a:t>
            </a:r>
            <a:endParaRPr lang="en-US" dirty="0" smtClean="0">
              <a:solidFill>
                <a:schemeClr val="bg1"/>
              </a:solidFill>
            </a:endParaRPr>
          </a:p>
          <a:p>
            <a:r>
              <a:rPr lang="en-US" dirty="0" smtClean="0"/>
              <a:t>I hope it is because we want to understand the environment</a:t>
            </a:r>
          </a:p>
          <a:p>
            <a:pPr marL="0" indent="0" algn="ctr">
              <a:buNone/>
            </a:pPr>
            <a:r>
              <a:rPr lang="en-US" dirty="0" smtClean="0"/>
              <a:t>🐙🦑🦐🦀🐡🐋🦈  </a:t>
            </a:r>
            <a:r>
              <a:rPr lang="en-US" dirty="0" err="1" smtClean="0"/>
              <a:t>vs</a:t>
            </a:r>
            <a:r>
              <a:rPr lang="en-US" dirty="0"/>
              <a:t> </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80688477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SUNY Buffalo WHI</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Back to 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H is predominantly </a:t>
            </a:r>
            <a:r>
              <a:rPr lang="en-US" i="1" dirty="0" smtClean="0"/>
              <a:t>Lactobacillus</a:t>
            </a:r>
            <a:r>
              <a:rPr lang="en-US" dirty="0" smtClean="0"/>
              <a:t> sp.</a:t>
            </a:r>
          </a:p>
          <a:p>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r>
              <a:rPr lang="en-US" dirty="0" smtClean="0"/>
              <a:t>We </a:t>
            </a:r>
            <a:r>
              <a:rPr lang="en-US" i="1" dirty="0" smtClean="0"/>
              <a:t>must assume </a:t>
            </a:r>
            <a:r>
              <a:rPr lang="en-US" dirty="0" smtClean="0"/>
              <a:t>something is invariant</a:t>
            </a:r>
          </a:p>
          <a:p>
            <a:endParaRPr lang="en-US" dirty="0"/>
          </a:p>
          <a:p>
            <a:r>
              <a:rPr lang="en-US" dirty="0" smtClean="0"/>
              <a:t>Exploratory </a:t>
            </a:r>
            <a:r>
              <a:rPr lang="en-US" dirty="0" err="1" smtClean="0"/>
              <a:t>biplots</a:t>
            </a:r>
            <a:endParaRPr lang="en-US" dirty="0" smtClean="0"/>
          </a:p>
          <a:p>
            <a:r>
              <a:rPr lang="en-US" dirty="0" smtClean="0"/>
              <a:t>Differential abundance</a:t>
            </a:r>
          </a:p>
          <a:p>
            <a:endParaRPr lang="en-US" dirty="0" smtClean="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567736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ratio?</a:t>
            </a:r>
            <a:endParaRPr lang="en-US" dirty="0"/>
          </a:p>
        </p:txBody>
      </p:sp>
      <p:sp>
        <p:nvSpPr>
          <p:cNvPr id="3" name="Content Placeholder 2"/>
          <p:cNvSpPr>
            <a:spLocks noGrp="1"/>
          </p:cNvSpPr>
          <p:nvPr>
            <p:ph idx="1"/>
          </p:nvPr>
        </p:nvSpPr>
        <p:spPr/>
        <p:txBody>
          <a:bodyPr>
            <a:normAutofit/>
          </a:bodyPr>
          <a:lstStyle/>
          <a:p>
            <a:pPr marL="0" indent="0" fontAlgn="auto">
              <a:spcBef>
                <a:spcPts val="0"/>
              </a:spcBef>
              <a:spcAft>
                <a:spcPts val="0"/>
              </a:spcAft>
              <a:buNone/>
              <a:defRPr/>
            </a:pPr>
            <a:r>
              <a:rPr lang="en-US" sz="2000" dirty="0">
                <a:solidFill>
                  <a:srgbClr val="000000"/>
                </a:solidFill>
              </a:rPr>
              <a:t>X = [ x</a:t>
            </a:r>
            <a:r>
              <a:rPr lang="en-US" sz="2000" baseline="-25000" dirty="0">
                <a:solidFill>
                  <a:srgbClr val="000000"/>
                </a:solidFill>
              </a:rPr>
              <a:t>1</a:t>
            </a:r>
            <a:r>
              <a:rPr lang="en-US" sz="2000" dirty="0">
                <a:solidFill>
                  <a:srgbClr val="000000"/>
                </a:solidFill>
              </a:rPr>
              <a:t>, x</a:t>
            </a:r>
            <a:r>
              <a:rPr lang="en-US" sz="2000" baseline="-25000" dirty="0">
                <a:solidFill>
                  <a:srgbClr val="000000"/>
                </a:solidFill>
              </a:rPr>
              <a:t>2</a:t>
            </a:r>
            <a:r>
              <a:rPr lang="en-US" sz="2000" dirty="0">
                <a:solidFill>
                  <a:srgbClr val="000000"/>
                </a:solidFill>
              </a:rPr>
              <a:t>, </a:t>
            </a:r>
            <a:r>
              <a:rPr lang="is-IS" sz="2000" dirty="0">
                <a:solidFill>
                  <a:srgbClr val="000000"/>
                </a:solidFill>
              </a:rPr>
              <a:t>… x</a:t>
            </a:r>
            <a:r>
              <a:rPr lang="is-IS" sz="2000" baseline="-25000" dirty="0">
                <a:solidFill>
                  <a:srgbClr val="000000"/>
                </a:solidFill>
              </a:rPr>
              <a:t>D</a:t>
            </a:r>
            <a:r>
              <a:rPr lang="is-IS" sz="2000" dirty="0">
                <a:solidFill>
                  <a:srgbClr val="000000"/>
                </a:solidFill>
              </a:rPr>
              <a:t> ], </a:t>
            </a:r>
            <a:r>
              <a:rPr lang="en-US" sz="2000" dirty="0" err="1">
                <a:solidFill>
                  <a:srgbClr val="000000"/>
                </a:solidFill>
              </a:rPr>
              <a:t>g</a:t>
            </a:r>
            <a:r>
              <a:rPr lang="en-US" sz="2000" baseline="-25000" dirty="0" err="1">
                <a:solidFill>
                  <a:srgbClr val="000000"/>
                </a:solidFill>
              </a:rPr>
              <a:t>X</a:t>
            </a:r>
            <a:r>
              <a:rPr lang="en-US" sz="2000" dirty="0">
                <a:solidFill>
                  <a:srgbClr val="000000"/>
                </a:solidFill>
              </a:rPr>
              <a:t> = geometric mean of X </a:t>
            </a:r>
            <a:r>
              <a:rPr lang="en-US" sz="2000" dirty="0" smtClean="0">
                <a:solidFill>
                  <a:srgbClr val="000000"/>
                </a:solidFill>
              </a:rPr>
              <a:t>(majority invariant)</a:t>
            </a:r>
            <a:endParaRPr lang="is-IS" sz="2000" dirty="0">
              <a:solidFill>
                <a:srgbClr val="000000"/>
              </a:solidFill>
            </a:endParaRPr>
          </a:p>
          <a:p>
            <a:pPr marL="0" indent="0" fontAlgn="auto">
              <a:spcBef>
                <a:spcPts val="0"/>
              </a:spcBef>
              <a:spcAft>
                <a:spcPts val="0"/>
              </a:spcAft>
              <a:buNone/>
              <a:defRPr/>
            </a:pPr>
            <a:r>
              <a:rPr lang="en-US" sz="2000" b="1" dirty="0">
                <a:solidFill>
                  <a:srgbClr val="000000"/>
                </a:solidFill>
              </a:rPr>
              <a:t>*</a:t>
            </a:r>
            <a:r>
              <a:rPr lang="en-US" sz="2000" b="1" dirty="0" err="1">
                <a:solidFill>
                  <a:srgbClr val="000000"/>
                </a:solidFill>
              </a:rPr>
              <a:t>lr</a:t>
            </a:r>
            <a:r>
              <a:rPr lang="en-US" sz="2000" b="1" dirty="0">
                <a:solidFill>
                  <a:srgbClr val="000000"/>
                </a:solidFill>
              </a:rPr>
              <a:t>(x) = [ log(x</a:t>
            </a:r>
            <a:r>
              <a:rPr lang="en-US" sz="2000" b="1" baseline="-25000" dirty="0">
                <a:solidFill>
                  <a:srgbClr val="000000"/>
                </a:solidFill>
              </a:rPr>
              <a:t>1</a:t>
            </a:r>
            <a:r>
              <a:rPr lang="en-US" sz="2000" b="1" dirty="0">
                <a:solidFill>
                  <a:srgbClr val="000000"/>
                </a:solidFill>
              </a:rPr>
              <a:t>/</a:t>
            </a:r>
            <a:r>
              <a:rPr lang="en-US" sz="2000" b="1" dirty="0" err="1">
                <a:solidFill>
                  <a:srgbClr val="000000"/>
                </a:solidFill>
              </a:rPr>
              <a:t>g</a:t>
            </a:r>
            <a:r>
              <a:rPr lang="en-US" sz="2000" b="1" baseline="-25000" dirty="0" err="1">
                <a:solidFill>
                  <a:srgbClr val="000000"/>
                </a:solidFill>
              </a:rPr>
              <a:t>X</a:t>
            </a:r>
            <a:r>
              <a:rPr lang="en-US" sz="2000" b="1" dirty="0">
                <a:solidFill>
                  <a:srgbClr val="000000"/>
                </a:solidFill>
              </a:rPr>
              <a:t>), log(x</a:t>
            </a:r>
            <a:r>
              <a:rPr lang="en-US" sz="2000" b="1" baseline="-25000" dirty="0">
                <a:solidFill>
                  <a:srgbClr val="000000"/>
                </a:solidFill>
              </a:rPr>
              <a:t>2</a:t>
            </a:r>
            <a:r>
              <a:rPr lang="en-US" sz="2000" b="1" dirty="0">
                <a:solidFill>
                  <a:srgbClr val="000000"/>
                </a:solidFill>
              </a:rPr>
              <a:t>/</a:t>
            </a:r>
            <a:r>
              <a:rPr lang="en-US" sz="2000" b="1" dirty="0" err="1">
                <a:solidFill>
                  <a:srgbClr val="000000"/>
                </a:solidFill>
              </a:rPr>
              <a:t>g</a:t>
            </a:r>
            <a:r>
              <a:rPr lang="en-US" sz="2000" b="1" baseline="-25000" dirty="0" err="1">
                <a:solidFill>
                  <a:srgbClr val="000000"/>
                </a:solidFill>
              </a:rPr>
              <a:t>X</a:t>
            </a:r>
            <a:r>
              <a:rPr lang="en-US" sz="2000" b="1" dirty="0">
                <a:solidFill>
                  <a:srgbClr val="000000"/>
                </a:solidFill>
              </a:rPr>
              <a:t>), </a:t>
            </a:r>
            <a:r>
              <a:rPr lang="is-IS" sz="2000" b="1" dirty="0">
                <a:solidFill>
                  <a:srgbClr val="000000"/>
                </a:solidFill>
              </a:rPr>
              <a:t>… log(x</a:t>
            </a:r>
            <a:r>
              <a:rPr lang="is-IS" sz="2000" b="1" baseline="-25000" dirty="0">
                <a:solidFill>
                  <a:srgbClr val="000000"/>
                </a:solidFill>
              </a:rPr>
              <a:t>D</a:t>
            </a:r>
            <a:r>
              <a:rPr lang="is-IS" sz="2000" b="1" dirty="0">
                <a:solidFill>
                  <a:srgbClr val="000000"/>
                </a:solidFill>
              </a:rPr>
              <a:t>/g</a:t>
            </a:r>
            <a:r>
              <a:rPr lang="is-IS" sz="2000" b="1" baseline="-25000" dirty="0">
                <a:solidFill>
                  <a:srgbClr val="000000"/>
                </a:solidFill>
              </a:rPr>
              <a:t>X</a:t>
            </a:r>
            <a:r>
              <a:rPr lang="is-IS" sz="2000" b="1" dirty="0">
                <a:solidFill>
                  <a:srgbClr val="000000"/>
                </a:solidFill>
              </a:rPr>
              <a:t>) </a:t>
            </a:r>
            <a:r>
              <a:rPr lang="is-IS" sz="2000" b="1" dirty="0" smtClean="0">
                <a:solidFill>
                  <a:srgbClr val="000000"/>
                </a:solidFill>
              </a:rPr>
              <a:t>]</a:t>
            </a:r>
          </a:p>
          <a:p>
            <a:pPr marL="0" indent="0" fontAlgn="auto">
              <a:spcBef>
                <a:spcPts val="0"/>
              </a:spcBef>
              <a:spcAft>
                <a:spcPts val="0"/>
              </a:spcAft>
              <a:buNone/>
              <a:defRPr/>
            </a:pPr>
            <a:endParaRPr lang="is-IS" sz="2000" b="1" dirty="0" smtClean="0">
              <a:solidFill>
                <a:srgbClr val="000000"/>
              </a:solidFill>
            </a:endParaRPr>
          </a:p>
          <a:p>
            <a:pPr marL="0" indent="0" fontAlgn="auto">
              <a:spcBef>
                <a:spcPts val="0"/>
              </a:spcBef>
              <a:spcAft>
                <a:spcPts val="0"/>
              </a:spcAft>
              <a:buNone/>
              <a:defRPr/>
            </a:pPr>
            <a:r>
              <a:rPr lang="en-US" sz="2000" dirty="0" err="1">
                <a:solidFill>
                  <a:srgbClr val="000000"/>
                </a:solidFill>
              </a:rPr>
              <a:t>IQlr</a:t>
            </a:r>
            <a:r>
              <a:rPr lang="en-US" sz="2000" dirty="0">
                <a:solidFill>
                  <a:srgbClr val="000000"/>
                </a:solidFill>
              </a:rPr>
              <a:t>(x) = [ log(x</a:t>
            </a:r>
            <a:r>
              <a:rPr lang="en-US" sz="2000" baseline="-25000" dirty="0">
                <a:solidFill>
                  <a:srgbClr val="000000"/>
                </a:solidFill>
              </a:rPr>
              <a:t>1</a:t>
            </a:r>
            <a:r>
              <a:rPr lang="en-US" sz="2000" dirty="0">
                <a:solidFill>
                  <a:srgbClr val="000000"/>
                </a:solidFill>
              </a:rPr>
              <a:t>/I</a:t>
            </a:r>
            <a:r>
              <a:rPr lang="en-US" sz="2000" baseline="-25000" dirty="0">
                <a:solidFill>
                  <a:srgbClr val="000000"/>
                </a:solidFill>
              </a:rPr>
              <a:t>X</a:t>
            </a:r>
            <a:r>
              <a:rPr lang="en-US" sz="2000" dirty="0">
                <a:solidFill>
                  <a:srgbClr val="000000"/>
                </a:solidFill>
              </a:rPr>
              <a:t>), log(x</a:t>
            </a:r>
            <a:r>
              <a:rPr lang="en-US" sz="2000" baseline="-25000" dirty="0">
                <a:solidFill>
                  <a:srgbClr val="000000"/>
                </a:solidFill>
              </a:rPr>
              <a:t>2</a:t>
            </a:r>
            <a:r>
              <a:rPr lang="en-US" sz="2000" dirty="0">
                <a:solidFill>
                  <a:srgbClr val="000000"/>
                </a:solidFill>
              </a:rPr>
              <a:t>/I</a:t>
            </a:r>
            <a:r>
              <a:rPr lang="en-US" sz="2000" baseline="-25000" dirty="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a:solidFill>
                  <a:srgbClr val="000000"/>
                </a:solidFill>
              </a:rPr>
              <a:t>/I</a:t>
            </a:r>
            <a:r>
              <a:rPr lang="is-IS" sz="2000" baseline="-25000" dirty="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a:solidFill>
                  <a:srgbClr val="000000"/>
                </a:solidFill>
              </a:rPr>
              <a:t>IQx = geometric mean of features between q2-q3 in variance, </a:t>
            </a:r>
            <a:r>
              <a:rPr lang="is-IS" sz="2000" dirty="0" smtClean="0">
                <a:solidFill>
                  <a:srgbClr val="000000"/>
                </a:solidFill>
              </a:rPr>
              <a:t>intersect group</a:t>
            </a:r>
            <a:endParaRPr lang="is-IS" sz="2000" dirty="0">
              <a:solidFill>
                <a:srgbClr val="000000"/>
              </a:solidFill>
            </a:endParaRPr>
          </a:p>
          <a:p>
            <a:pPr marL="0" indent="0" fontAlgn="auto">
              <a:spcBef>
                <a:spcPts val="0"/>
              </a:spcBef>
              <a:spcAft>
                <a:spcPts val="0"/>
              </a:spcAft>
              <a:buNone/>
              <a:defRPr/>
            </a:pPr>
            <a:endParaRPr lang="is-IS" sz="2000" dirty="0">
              <a:solidFill>
                <a:srgbClr val="000000"/>
              </a:solidFill>
            </a:endParaRPr>
          </a:p>
          <a:p>
            <a:pPr marL="0" indent="0" fontAlgn="auto">
              <a:spcBef>
                <a:spcPts val="0"/>
              </a:spcBef>
              <a:spcAft>
                <a:spcPts val="0"/>
              </a:spcAft>
              <a:buNone/>
              <a:defRPr/>
            </a:pPr>
            <a:r>
              <a:rPr lang="en-US" sz="2000" dirty="0" err="1" smtClean="0">
                <a:solidFill>
                  <a:srgbClr val="000000"/>
                </a:solidFill>
              </a:rPr>
              <a:t>NZlr</a:t>
            </a:r>
            <a:r>
              <a:rPr lang="en-US" sz="2000" dirty="0">
                <a:solidFill>
                  <a:srgbClr val="000000"/>
                </a:solidFill>
              </a:rPr>
              <a:t>(x) = [ log(x</a:t>
            </a:r>
            <a:r>
              <a:rPr lang="en-US" sz="2000" baseline="-25000" dirty="0">
                <a:solidFill>
                  <a:srgbClr val="000000"/>
                </a:solidFill>
              </a:rPr>
              <a:t>1</a:t>
            </a:r>
            <a:r>
              <a:rPr lang="en-US" sz="2000" dirty="0" smtClean="0">
                <a:solidFill>
                  <a:srgbClr val="000000"/>
                </a:solidFill>
              </a:rPr>
              <a:t>/NZ</a:t>
            </a:r>
            <a:r>
              <a:rPr lang="en-US" sz="2000" baseline="-25000" dirty="0" smtClean="0">
                <a:solidFill>
                  <a:srgbClr val="000000"/>
                </a:solidFill>
              </a:rPr>
              <a:t>X</a:t>
            </a:r>
            <a:r>
              <a:rPr lang="en-US" sz="2000" dirty="0">
                <a:solidFill>
                  <a:srgbClr val="000000"/>
                </a:solidFill>
              </a:rPr>
              <a:t>), log(x</a:t>
            </a:r>
            <a:r>
              <a:rPr lang="en-US" sz="2000" baseline="-25000" dirty="0">
                <a:solidFill>
                  <a:srgbClr val="000000"/>
                </a:solidFill>
              </a:rPr>
              <a:t>2</a:t>
            </a:r>
            <a:r>
              <a:rPr lang="en-US" sz="2000" dirty="0" smtClean="0">
                <a:solidFill>
                  <a:srgbClr val="000000"/>
                </a:solidFill>
              </a:rPr>
              <a:t>/NZ</a:t>
            </a:r>
            <a:r>
              <a:rPr lang="en-US" sz="2000" baseline="-25000" dirty="0" smtClean="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smtClean="0">
                <a:solidFill>
                  <a:srgbClr val="000000"/>
                </a:solidFill>
              </a:rPr>
              <a:t>/NZ</a:t>
            </a:r>
            <a:r>
              <a:rPr lang="is-IS" sz="2000" baseline="-25000" dirty="0" smtClean="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smtClean="0">
                <a:solidFill>
                  <a:srgbClr val="000000"/>
                </a:solidFill>
              </a:rPr>
              <a:t>NZx </a:t>
            </a:r>
            <a:r>
              <a:rPr lang="is-IS" sz="2000" dirty="0">
                <a:solidFill>
                  <a:srgbClr val="000000"/>
                </a:solidFill>
              </a:rPr>
              <a:t>= geometric mean of </a:t>
            </a:r>
            <a:r>
              <a:rPr lang="is-IS" sz="2000" dirty="0" smtClean="0">
                <a:solidFill>
                  <a:srgbClr val="000000"/>
                </a:solidFill>
              </a:rPr>
              <a:t>non-0, per </a:t>
            </a:r>
            <a:r>
              <a:rPr lang="is-IS" sz="2000" dirty="0">
                <a:solidFill>
                  <a:srgbClr val="000000"/>
                </a:solidFill>
              </a:rPr>
              <a:t>group</a:t>
            </a: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r>
              <a:rPr lang="en-US" sz="2000" b="1" dirty="0" err="1" smtClean="0">
                <a:solidFill>
                  <a:srgbClr val="000000"/>
                </a:solidFill>
              </a:rPr>
              <a:t>LVlr</a:t>
            </a:r>
            <a:r>
              <a:rPr lang="en-US" sz="2000" b="1" dirty="0">
                <a:solidFill>
                  <a:srgbClr val="000000"/>
                </a:solidFill>
              </a:rPr>
              <a:t>(x) = [ log(x</a:t>
            </a:r>
            <a:r>
              <a:rPr lang="en-US" sz="2000" b="1" baseline="-25000" dirty="0">
                <a:solidFill>
                  <a:srgbClr val="000000"/>
                </a:solidFill>
              </a:rPr>
              <a:t>1</a:t>
            </a:r>
            <a:r>
              <a:rPr lang="en-US" sz="2000" b="1" dirty="0" smtClean="0">
                <a:solidFill>
                  <a:srgbClr val="000000"/>
                </a:solidFill>
              </a:rPr>
              <a:t>/N</a:t>
            </a:r>
            <a:r>
              <a:rPr lang="en-US" sz="2000" b="1" baseline="-25000" dirty="0" smtClean="0">
                <a:solidFill>
                  <a:srgbClr val="000000"/>
                </a:solidFill>
              </a:rPr>
              <a:t>X</a:t>
            </a:r>
            <a:r>
              <a:rPr lang="en-US" sz="2000" b="1" dirty="0">
                <a:solidFill>
                  <a:srgbClr val="000000"/>
                </a:solidFill>
              </a:rPr>
              <a:t>), log(x</a:t>
            </a:r>
            <a:r>
              <a:rPr lang="en-US" sz="2000" b="1" baseline="-25000" dirty="0">
                <a:solidFill>
                  <a:srgbClr val="000000"/>
                </a:solidFill>
              </a:rPr>
              <a:t>2</a:t>
            </a:r>
            <a:r>
              <a:rPr lang="en-US" sz="2000" b="1" dirty="0" smtClean="0">
                <a:solidFill>
                  <a:srgbClr val="000000"/>
                </a:solidFill>
              </a:rPr>
              <a:t>/N</a:t>
            </a:r>
            <a:r>
              <a:rPr lang="en-US" sz="2000" b="1" baseline="-25000" dirty="0" smtClean="0">
                <a:solidFill>
                  <a:srgbClr val="000000"/>
                </a:solidFill>
              </a:rPr>
              <a:t>X</a:t>
            </a:r>
            <a:r>
              <a:rPr lang="en-US" sz="2000" b="1" dirty="0">
                <a:solidFill>
                  <a:srgbClr val="000000"/>
                </a:solidFill>
              </a:rPr>
              <a:t>), </a:t>
            </a:r>
            <a:r>
              <a:rPr lang="is-IS" sz="2000" b="1" dirty="0">
                <a:solidFill>
                  <a:srgbClr val="000000"/>
                </a:solidFill>
              </a:rPr>
              <a:t>… log(x</a:t>
            </a:r>
            <a:r>
              <a:rPr lang="is-IS" sz="2000" b="1" baseline="-25000" dirty="0">
                <a:solidFill>
                  <a:srgbClr val="000000"/>
                </a:solidFill>
              </a:rPr>
              <a:t>D</a:t>
            </a:r>
            <a:r>
              <a:rPr lang="is-IS" sz="2000" b="1" dirty="0" smtClean="0">
                <a:solidFill>
                  <a:srgbClr val="000000"/>
                </a:solidFill>
              </a:rPr>
              <a:t>/N</a:t>
            </a:r>
            <a:r>
              <a:rPr lang="is-IS" sz="2000" b="1" baseline="-25000" dirty="0" smtClean="0">
                <a:solidFill>
                  <a:srgbClr val="000000"/>
                </a:solidFill>
              </a:rPr>
              <a:t>X</a:t>
            </a:r>
            <a:r>
              <a:rPr lang="is-IS" sz="2000" b="1" dirty="0">
                <a:solidFill>
                  <a:srgbClr val="000000"/>
                </a:solidFill>
              </a:rPr>
              <a:t>) ]</a:t>
            </a:r>
          </a:p>
          <a:p>
            <a:pPr marL="0" indent="0" fontAlgn="auto">
              <a:spcBef>
                <a:spcPts val="0"/>
              </a:spcBef>
              <a:spcAft>
                <a:spcPts val="0"/>
              </a:spcAft>
              <a:buNone/>
              <a:defRPr/>
            </a:pPr>
            <a:r>
              <a:rPr lang="is-IS" sz="2000" b="1" dirty="0" smtClean="0">
                <a:solidFill>
                  <a:srgbClr val="000000"/>
                </a:solidFill>
              </a:rPr>
              <a:t>LVx </a:t>
            </a:r>
            <a:r>
              <a:rPr lang="is-IS" sz="2000" b="1" dirty="0">
                <a:solidFill>
                  <a:srgbClr val="000000"/>
                </a:solidFill>
              </a:rPr>
              <a:t>= geometric mean of </a:t>
            </a:r>
            <a:r>
              <a:rPr lang="is-IS" sz="2000" b="1" dirty="0" smtClean="0">
                <a:solidFill>
                  <a:srgbClr val="000000"/>
                </a:solidFill>
              </a:rPr>
              <a:t>low variance, high abundance, intersect per group</a:t>
            </a: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r>
              <a:rPr lang="en-US" sz="2000" dirty="0" err="1" smtClean="0">
                <a:solidFill>
                  <a:srgbClr val="000000"/>
                </a:solidFill>
              </a:rPr>
              <a:t>Ulr</a:t>
            </a:r>
            <a:r>
              <a:rPr lang="en-US" sz="2000" dirty="0">
                <a:solidFill>
                  <a:srgbClr val="000000"/>
                </a:solidFill>
              </a:rPr>
              <a:t>(x) = [ log(x</a:t>
            </a:r>
            <a:r>
              <a:rPr lang="en-US" sz="2000" baseline="-25000" dirty="0">
                <a:solidFill>
                  <a:srgbClr val="000000"/>
                </a:solidFill>
              </a:rPr>
              <a:t>1</a:t>
            </a:r>
            <a:r>
              <a:rPr lang="en-US" sz="2000" dirty="0" smtClean="0">
                <a:solidFill>
                  <a:srgbClr val="000000"/>
                </a:solidFill>
              </a:rPr>
              <a:t>/U</a:t>
            </a:r>
            <a:r>
              <a:rPr lang="en-US" sz="2000" baseline="-25000" dirty="0" smtClean="0">
                <a:solidFill>
                  <a:srgbClr val="000000"/>
                </a:solidFill>
              </a:rPr>
              <a:t>X</a:t>
            </a:r>
            <a:r>
              <a:rPr lang="en-US" sz="2000" dirty="0">
                <a:solidFill>
                  <a:srgbClr val="000000"/>
                </a:solidFill>
              </a:rPr>
              <a:t>), log(x</a:t>
            </a:r>
            <a:r>
              <a:rPr lang="en-US" sz="2000" baseline="-25000" dirty="0">
                <a:solidFill>
                  <a:srgbClr val="000000"/>
                </a:solidFill>
              </a:rPr>
              <a:t>2</a:t>
            </a:r>
            <a:r>
              <a:rPr lang="en-US" sz="2000" dirty="0" smtClean="0">
                <a:solidFill>
                  <a:srgbClr val="000000"/>
                </a:solidFill>
              </a:rPr>
              <a:t>/U</a:t>
            </a:r>
            <a:r>
              <a:rPr lang="en-US" sz="2000" baseline="-25000" dirty="0" smtClean="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smtClean="0">
                <a:solidFill>
                  <a:srgbClr val="000000"/>
                </a:solidFill>
              </a:rPr>
              <a:t>/U</a:t>
            </a:r>
            <a:r>
              <a:rPr lang="is-IS" sz="2000" baseline="-25000" dirty="0" smtClean="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smtClean="0">
                <a:solidFill>
                  <a:srgbClr val="000000"/>
                </a:solidFill>
              </a:rPr>
              <a:t>Ux </a:t>
            </a:r>
            <a:r>
              <a:rPr lang="is-IS" sz="2000" dirty="0">
                <a:solidFill>
                  <a:srgbClr val="000000"/>
                </a:solidFill>
              </a:rPr>
              <a:t>= geometric mean of </a:t>
            </a:r>
            <a:r>
              <a:rPr lang="is-IS" sz="2000" dirty="0" smtClean="0">
                <a:solidFill>
                  <a:srgbClr val="000000"/>
                </a:solidFill>
              </a:rPr>
              <a:t>user-defined (housekeeping) features</a:t>
            </a:r>
            <a:endParaRPr lang="is-IS" sz="2000" dirty="0">
              <a:solidFill>
                <a:srgbClr val="000000"/>
              </a:solidFill>
            </a:endParaRP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endParaRPr lang="is-IS" sz="2000" b="1" dirty="0">
              <a:solidFill>
                <a:srgbClr val="000000"/>
              </a:solidFill>
            </a:endParaRPr>
          </a:p>
          <a:p>
            <a:pPr marL="0" indent="0">
              <a:buNone/>
            </a:pPr>
            <a:endParaRPr lang="en-US" sz="2000" dirty="0">
              <a:solidFill>
                <a:srgbClr val="000000"/>
              </a:solidFill>
            </a:endParaRPr>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732419" y="1226891"/>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000000"/>
                </a:solidFill>
              </a:rPr>
              <a:t>Multivariate Poisson</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99177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Metabolome</a:t>
            </a:r>
            <a:r>
              <a:rPr lang="en-US" dirty="0" smtClean="0"/>
              <a:t> - subset</a:t>
            </a:r>
            <a:endParaRPr lang="en-US" dirty="0"/>
          </a:p>
        </p:txBody>
      </p:sp>
      <p:pic>
        <p:nvPicPr>
          <p:cNvPr id="6" name="Content Placeholder 5" descr="fig5_metabolom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26" t="50966" r="-223"/>
          <a:stretch/>
        </p:blipFill>
        <p:spPr>
          <a:xfrm>
            <a:off x="772664" y="2013945"/>
            <a:ext cx="7689420" cy="3732855"/>
          </a:xfrm>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7" name="TextBox 6"/>
          <p:cNvSpPr txBox="1"/>
          <p:nvPr/>
        </p:nvSpPr>
        <p:spPr>
          <a:xfrm>
            <a:off x="2578666" y="1372562"/>
            <a:ext cx="827458" cy="369332"/>
          </a:xfrm>
          <a:prstGeom prst="rect">
            <a:avLst/>
          </a:prstGeom>
          <a:noFill/>
        </p:spPr>
        <p:txBody>
          <a:bodyPr wrap="none" rtlCol="0">
            <a:spAutoFit/>
          </a:bodyPr>
          <a:lstStyle/>
          <a:p>
            <a:r>
              <a:rPr lang="en-US" dirty="0" smtClean="0"/>
              <a:t>GC-MS</a:t>
            </a:r>
            <a:endParaRPr lang="en-US" dirty="0"/>
          </a:p>
        </p:txBody>
      </p:sp>
      <p:sp>
        <p:nvSpPr>
          <p:cNvPr id="8" name="TextBox 7"/>
          <p:cNvSpPr txBox="1"/>
          <p:nvPr/>
        </p:nvSpPr>
        <p:spPr>
          <a:xfrm>
            <a:off x="6374554" y="1422340"/>
            <a:ext cx="659155" cy="369332"/>
          </a:xfrm>
          <a:prstGeom prst="rect">
            <a:avLst/>
          </a:prstGeom>
          <a:noFill/>
        </p:spPr>
        <p:txBody>
          <a:bodyPr wrap="none" rtlCol="0">
            <a:spAutoFit/>
          </a:bodyPr>
          <a:lstStyle/>
          <a:p>
            <a:r>
              <a:rPr lang="en-US" dirty="0" smtClean="0"/>
              <a:t>NMR</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3917242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SUNY Buffalo WHI</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86383858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a:t>
            </a:r>
            <a:r>
              <a:rPr lang="en-US" smtClean="0"/>
              <a:t>(more) </a:t>
            </a:r>
            <a:r>
              <a:rPr lang="en-US" dirty="0" smtClean="0"/>
              <a:t>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SUNY Buffalo WHI</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84858526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 Wong </a:t>
            </a:r>
            <a:r>
              <a:rPr lang="en-US" sz="1200" dirty="0" err="1" smtClean="0">
                <a:solidFill>
                  <a:schemeClr val="bg1">
                    <a:lumMod val="75000"/>
                  </a:schemeClr>
                </a:solidFill>
              </a:rPr>
              <a:t>PLoS</a:t>
            </a:r>
            <a:r>
              <a:rPr lang="en-US" sz="1200" dirty="0" smtClean="0">
                <a:solidFill>
                  <a:schemeClr val="bg1">
                    <a:lumMod val="75000"/>
                  </a:schemeClr>
                </a:solidFill>
              </a:rPr>
              <a:t> ONE 2016)</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000" dirty="0" smtClean="0"/>
          </a:p>
          <a:p>
            <a:pPr lvl="1"/>
            <a:r>
              <a:rPr lang="en-US" sz="2000" dirty="0"/>
              <a:t>FP rates driven by </a:t>
            </a:r>
            <a:r>
              <a:rPr lang="en-US" sz="2000" dirty="0" err="1"/>
              <a:t>sparsity</a:t>
            </a:r>
            <a:r>
              <a:rPr lang="en-US" sz="2000" dirty="0"/>
              <a:t> </a:t>
            </a:r>
            <a:r>
              <a:rPr lang="en-US" sz="1200" dirty="0">
                <a:solidFill>
                  <a:schemeClr val="bg1">
                    <a:lumMod val="75000"/>
                  </a:schemeClr>
                </a:solidFill>
              </a:rPr>
              <a:t>(</a:t>
            </a:r>
            <a:r>
              <a:rPr lang="en-US" sz="1200" dirty="0" err="1">
                <a:solidFill>
                  <a:schemeClr val="bg1">
                    <a:lumMod val="75000"/>
                  </a:schemeClr>
                </a:solidFill>
              </a:rPr>
              <a:t>Thorsen</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Hawindel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p>
        </p:txBody>
      </p:sp>
      <p:sp>
        <p:nvSpPr>
          <p:cNvPr id="4" name="Footer Placeholder 3"/>
          <p:cNvSpPr>
            <a:spLocks noGrp="1"/>
          </p:cNvSpPr>
          <p:nvPr>
            <p:ph type="ftr" sz="quarter" idx="11"/>
          </p:nvPr>
        </p:nvSpPr>
        <p:spPr/>
        <p:txBody>
          <a:bodyPr/>
          <a:lstStyle/>
          <a:p>
            <a:r>
              <a:rPr lang="it-IT"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a:bodyPr>
          <a:lstStyle/>
          <a:p>
            <a:r>
              <a:rPr lang="en-US" sz="2000" dirty="0" smtClean="0"/>
              <a:t>0 count can be real – or a non-detect</a:t>
            </a:r>
          </a:p>
          <a:p>
            <a:r>
              <a:rPr lang="en-US" sz="2000" dirty="0" smtClean="0"/>
              <a:t>0 count is often not 0 probability to detect the count</a:t>
            </a:r>
          </a:p>
          <a:p>
            <a:r>
              <a:rPr lang="en-US" sz="2000" dirty="0" smtClean="0"/>
              <a:t>Sequencing instruments deliver scaled probabilities</a:t>
            </a:r>
          </a:p>
          <a:p>
            <a:pPr marL="457200" lvl="1" indent="0">
              <a:buNone/>
            </a:pPr>
            <a:r>
              <a:rPr lang="en-US" sz="1800" i="1" dirty="0"/>
              <a:t>X</a:t>
            </a:r>
            <a:r>
              <a:rPr lang="en-US" sz="1800" dirty="0" smtClean="0"/>
              <a:t>=[</a:t>
            </a:r>
            <a:r>
              <a:rPr lang="en-US" sz="1800" i="1" dirty="0" smtClean="0"/>
              <a:t>x</a:t>
            </a:r>
            <a:r>
              <a:rPr lang="en-US" sz="1800" i="1" baseline="-25000" dirty="0" smtClean="0"/>
              <a:t>1</a:t>
            </a:r>
            <a:r>
              <a:rPr lang="en-US" sz="1800" i="1" dirty="0" smtClean="0"/>
              <a:t>,x</a:t>
            </a:r>
            <a:r>
              <a:rPr lang="en-US" sz="1800" i="1" baseline="-25000" dirty="0" smtClean="0"/>
              <a:t>2</a:t>
            </a:r>
            <a:r>
              <a:rPr lang="en-US" sz="1800" i="1" dirty="0" smtClean="0"/>
              <a:t>,x</a:t>
            </a:r>
            <a:r>
              <a:rPr lang="en-US" sz="1800" i="1" baseline="-25000" dirty="0" smtClean="0"/>
              <a:t>i</a:t>
            </a:r>
            <a:r>
              <a:rPr lang="en-US" sz="1800" i="1" dirty="0" smtClean="0"/>
              <a:t> </a:t>
            </a:r>
            <a:r>
              <a:rPr lang="is-IS" sz="1800" i="1" dirty="0"/>
              <a:t>… </a:t>
            </a:r>
            <a:r>
              <a:rPr lang="is-IS" sz="1800" i="1" dirty="0" smtClean="0"/>
              <a:t>x</a:t>
            </a:r>
            <a:r>
              <a:rPr lang="is-IS" sz="1800" i="1" baseline="-25000" dirty="0" smtClean="0"/>
              <a:t>D</a:t>
            </a:r>
            <a:r>
              <a:rPr lang="is-IS" sz="1800" dirty="0" smtClean="0"/>
              <a:t>] = </a:t>
            </a:r>
            <a:r>
              <a:rPr lang="en-US" sz="1800" dirty="0" smtClean="0"/>
              <a:t>[</a:t>
            </a:r>
            <a:r>
              <a:rPr lang="en-US" sz="1800" i="1" dirty="0" smtClean="0"/>
              <a:t>p</a:t>
            </a:r>
            <a:r>
              <a:rPr lang="en-US" sz="1800" i="1" baseline="-25000" dirty="0" smtClean="0"/>
              <a:t>1</a:t>
            </a:r>
            <a:r>
              <a:rPr lang="en-US" sz="1800" i="1" dirty="0" smtClean="0"/>
              <a:t>,p</a:t>
            </a:r>
            <a:r>
              <a:rPr lang="en-US" sz="1800" i="1" baseline="-25000" dirty="0" smtClean="0"/>
              <a:t>2</a:t>
            </a:r>
            <a:r>
              <a:rPr lang="en-US" sz="1800" i="1" dirty="0" smtClean="0"/>
              <a:t>,p</a:t>
            </a:r>
            <a:r>
              <a:rPr lang="en-US" sz="1800" i="1" baseline="-25000" dirty="0" smtClean="0"/>
              <a:t>i</a:t>
            </a:r>
            <a:r>
              <a:rPr lang="en-US" sz="1800" i="1" dirty="0" smtClean="0"/>
              <a:t> </a:t>
            </a:r>
            <a:r>
              <a:rPr lang="is-IS" sz="1800" i="1" dirty="0"/>
              <a:t>… </a:t>
            </a:r>
            <a:r>
              <a:rPr lang="is-IS" sz="1800" i="1" dirty="0" smtClean="0"/>
              <a:t>p</a:t>
            </a:r>
            <a:r>
              <a:rPr lang="is-IS" sz="1800" i="1" baseline="-25000" dirty="0" smtClean="0"/>
              <a:t>D</a:t>
            </a:r>
            <a:r>
              <a:rPr lang="is-IS" sz="1800" dirty="0" smtClean="0"/>
              <a:t>]</a:t>
            </a:r>
            <a:r>
              <a:rPr lang="en-US" sz="1800" i="1" dirty="0" smtClean="0"/>
              <a:t>α</a:t>
            </a:r>
            <a:r>
              <a:rPr lang="en-US" sz="1800" dirty="0" smtClean="0"/>
              <a:t> ; </a:t>
            </a:r>
            <a:r>
              <a:rPr lang="en-US" sz="1800" i="1" dirty="0"/>
              <a:t>α</a:t>
            </a:r>
            <a:r>
              <a:rPr lang="en-US" sz="1800" dirty="0"/>
              <a:t>=</a:t>
            </a:r>
            <a:r>
              <a:rPr lang="en-US" sz="1800" b="1" dirty="0" smtClean="0"/>
              <a:t>Σ</a:t>
            </a:r>
            <a:r>
              <a:rPr lang="en-US" sz="1800" i="1" dirty="0" smtClean="0"/>
              <a:t>X; </a:t>
            </a:r>
            <a:r>
              <a:rPr lang="en-US" sz="1800" b="1" dirty="0" smtClean="0"/>
              <a:t>Σ</a:t>
            </a:r>
            <a:r>
              <a:rPr lang="en-US" sz="1800" i="1" dirty="0" smtClean="0"/>
              <a:t>P</a:t>
            </a:r>
            <a:r>
              <a:rPr lang="en-US" sz="1800" dirty="0" smtClean="0"/>
              <a:t>=1</a:t>
            </a:r>
            <a:endParaRPr lang="is-IS" sz="1800" dirty="0"/>
          </a:p>
          <a:p>
            <a:pPr marL="457200" lvl="1" indent="0">
              <a:buNone/>
            </a:pPr>
            <a:r>
              <a:rPr lang="en-US" sz="1800" i="1" dirty="0" smtClean="0"/>
              <a:t>x</a:t>
            </a:r>
            <a:r>
              <a:rPr lang="en-US" sz="1800" i="1" baseline="-25000" dirty="0" smtClean="0"/>
              <a:t>i</a:t>
            </a:r>
            <a:r>
              <a:rPr lang="en-US" sz="1800" dirty="0" smtClean="0"/>
              <a:t> = ( </a:t>
            </a:r>
            <a:r>
              <a:rPr lang="en-US" sz="1800" i="1" dirty="0" smtClean="0"/>
              <a:t>P</a:t>
            </a:r>
            <a:r>
              <a:rPr lang="en-US" sz="1800" i="1" baseline="-25000" dirty="0" smtClean="0"/>
              <a:t>i</a:t>
            </a:r>
            <a:r>
              <a:rPr lang="en-US" sz="1800" dirty="0" smtClean="0"/>
              <a:t> |</a:t>
            </a:r>
            <a:r>
              <a:rPr lang="en-US" sz="1800" i="1" dirty="0" smtClean="0"/>
              <a:t> 𝑓</a:t>
            </a:r>
            <a:r>
              <a:rPr lang="en-US" sz="1800" i="1" baseline="-25000" dirty="0" err="1" smtClean="0"/>
              <a:t>i</a:t>
            </a:r>
            <a:r>
              <a:rPr lang="en-US" sz="1800" i="1" baseline="-25000" dirty="0" smtClean="0"/>
              <a:t> </a:t>
            </a:r>
            <a:r>
              <a:rPr lang="en-US" sz="1800" dirty="0" smtClean="0"/>
              <a:t>)</a:t>
            </a:r>
            <a:r>
              <a:rPr lang="en-US" sz="1800" i="1" dirty="0" smtClean="0"/>
              <a:t>α</a:t>
            </a:r>
          </a:p>
          <a:p>
            <a:pPr marL="457200" lvl="1" indent="0">
              <a:buNone/>
            </a:pPr>
            <a:endParaRPr lang="en-US" sz="2600" i="1" dirty="0" smtClean="0"/>
          </a:p>
          <a:p>
            <a:endParaRPr lang="en-US" dirty="0" smtClean="0"/>
          </a:p>
          <a:p>
            <a:pPr marL="0" indent="0">
              <a:buNone/>
            </a:pPr>
            <a:endParaRPr lang="en-US" dirty="0"/>
          </a:p>
          <a:p>
            <a:endParaRPr lang="en-US" dirty="0" smtClean="0"/>
          </a:p>
          <a:p>
            <a:endParaRPr lang="en-US" dirty="0"/>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4"/>
          <p:cNvSpPr txBox="1"/>
          <p:nvPr/>
        </p:nvSpPr>
        <p:spPr>
          <a:xfrm>
            <a:off x="6191833" y="5968925"/>
            <a:ext cx="2146742" cy="523220"/>
          </a:xfrm>
          <a:prstGeom prst="rect">
            <a:avLst/>
          </a:prstGeom>
          <a:noFill/>
        </p:spPr>
        <p:txBody>
          <a:bodyPr wrap="none" rtlCol="0">
            <a:spAutoFit/>
          </a:bodyPr>
          <a:lstStyle/>
          <a:p>
            <a:r>
              <a:rPr lang="en-US" sz="1400" dirty="0" err="1" smtClean="0">
                <a:solidFill>
                  <a:schemeClr val="bg1">
                    <a:lumMod val="50000"/>
                  </a:schemeClr>
                </a:solidFill>
              </a:rPr>
              <a:t>Fernandes</a:t>
            </a:r>
            <a:r>
              <a:rPr lang="en-US" sz="1400" dirty="0" smtClean="0">
                <a:solidFill>
                  <a:schemeClr val="bg1">
                    <a:lumMod val="50000"/>
                  </a:schemeClr>
                </a:solidFill>
              </a:rPr>
              <a:t>, </a:t>
            </a:r>
            <a:r>
              <a:rPr lang="en-US" sz="1400" dirty="0" err="1" smtClean="0">
                <a:solidFill>
                  <a:schemeClr val="bg1">
                    <a:lumMod val="50000"/>
                  </a:schemeClr>
                </a:solidFill>
              </a:rPr>
              <a:t>PLoS</a:t>
            </a:r>
            <a:r>
              <a:rPr lang="en-US" sz="1400" dirty="0" smtClean="0">
                <a:solidFill>
                  <a:schemeClr val="bg1">
                    <a:lumMod val="50000"/>
                  </a:schemeClr>
                </a:solidFill>
              </a:rPr>
              <a:t> ONE 2013</a:t>
            </a:r>
          </a:p>
          <a:p>
            <a:r>
              <a:rPr lang="en-US" sz="1400" dirty="0" smtClean="0">
                <a:solidFill>
                  <a:schemeClr val="bg1">
                    <a:lumMod val="50000"/>
                  </a:schemeClr>
                </a:solidFill>
              </a:rPr>
              <a:t>Gloor, </a:t>
            </a:r>
            <a:r>
              <a:rPr lang="en-US" sz="1400" dirty="0" err="1" smtClean="0">
                <a:solidFill>
                  <a:schemeClr val="bg1">
                    <a:lumMod val="50000"/>
                  </a:schemeClr>
                </a:solidFill>
              </a:rPr>
              <a:t>Aus</a:t>
            </a:r>
            <a:r>
              <a:rPr lang="en-US" sz="1400" dirty="0" smtClean="0">
                <a:solidFill>
                  <a:schemeClr val="bg1">
                    <a:lumMod val="50000"/>
                  </a:schemeClr>
                </a:solidFill>
              </a:rPr>
              <a:t> J. Stat. 2016</a:t>
            </a: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6684038" y="1383905"/>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7F7F7F"/>
                </a:solidFill>
              </a:rPr>
              <a:t>Multivariate Poisson</a:t>
            </a:r>
          </a:p>
        </p:txBody>
      </p:sp>
      <p:pic>
        <p:nvPicPr>
          <p:cNvPr id="9" name="Picture 8" descr="replicate_Eval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92627"/>
            <a:ext cx="3961190" cy="3961190"/>
          </a:xfrm>
          <a:prstGeom prst="rect">
            <a:avLst/>
          </a:prstGeom>
        </p:spPr>
      </p:pic>
      <p:pic>
        <p:nvPicPr>
          <p:cNvPr id="10" name="Picture 9" descr="replicate_lowEvalu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95" y="4031493"/>
            <a:ext cx="2518229" cy="2518229"/>
          </a:xfrm>
          <a:prstGeom prst="rect">
            <a:avLst/>
          </a:prstGeom>
        </p:spPr>
      </p:pic>
      <p:sp>
        <p:nvSpPr>
          <p:cNvPr id="11" name="Rectangle 10"/>
          <p:cNvSpPr/>
          <p:nvPr/>
        </p:nvSpPr>
        <p:spPr>
          <a:xfrm>
            <a:off x="5043714" y="4753429"/>
            <a:ext cx="374953" cy="254000"/>
          </a:xfrm>
          <a:prstGeom prst="rect">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95524" y="4523619"/>
            <a:ext cx="1548190" cy="2298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95524" y="5007429"/>
            <a:ext cx="1548190" cy="936172"/>
          </a:xfrm>
          <a:prstGeom prst="line">
            <a:avLst/>
          </a:prstGeom>
        </p:spPr>
        <p:style>
          <a:lnRef idx="2">
            <a:schemeClr val="accent1"/>
          </a:lnRef>
          <a:fillRef idx="0">
            <a:schemeClr val="accent1"/>
          </a:fillRef>
          <a:effectRef idx="1">
            <a:schemeClr val="accent1"/>
          </a:effectRef>
          <a:fontRef idx="minor">
            <a:schemeClr val="tx1"/>
          </a:fontRef>
        </p:style>
      </p:cxnSp>
      <p:sp>
        <p:nvSpPr>
          <p:cNvPr id="19" name="Date Placeholder 18"/>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06790474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a:t>
            </a:r>
            <a:endParaRPr lang="en-US" dirty="0"/>
          </a:p>
        </p:txBody>
      </p:sp>
      <p:sp>
        <p:nvSpPr>
          <p:cNvPr id="3" name="Content Placeholder 2"/>
          <p:cNvSpPr>
            <a:spLocks noGrp="1"/>
          </p:cNvSpPr>
          <p:nvPr>
            <p:ph idx="1"/>
          </p:nvPr>
        </p:nvSpPr>
        <p:spPr>
          <a:xfrm>
            <a:off x="457199" y="1075704"/>
            <a:ext cx="3860801" cy="2948742"/>
          </a:xfrm>
        </p:spPr>
        <p:txBody>
          <a:bodyPr>
            <a:normAutofit fontScale="92500" lnSpcReduction="10000"/>
          </a:bodyPr>
          <a:lstStyle/>
          <a:p>
            <a:r>
              <a:rPr lang="en-US" sz="2000" i="1" dirty="0" smtClean="0"/>
              <a:t>p</a:t>
            </a:r>
            <a:r>
              <a:rPr lang="en-US" sz="2000" i="1" baseline="-25000" dirty="0" smtClean="0"/>
              <a:t>i </a:t>
            </a:r>
            <a:r>
              <a:rPr lang="en-US" sz="2000" dirty="0"/>
              <a:t>= 0 is </a:t>
            </a:r>
            <a:r>
              <a:rPr lang="en-US" sz="2000" dirty="0" smtClean="0"/>
              <a:t>strong, invalid, assumption</a:t>
            </a:r>
            <a:endParaRPr lang="en-US" sz="2000" dirty="0"/>
          </a:p>
          <a:p>
            <a:r>
              <a:rPr lang="en-US" sz="2000" dirty="0" smtClean="0"/>
              <a:t>[</a:t>
            </a:r>
            <a:r>
              <a:rPr lang="en-US" sz="2000" i="1" dirty="0"/>
              <a:t>P</a:t>
            </a:r>
            <a:r>
              <a:rPr lang="en-US" sz="2000" i="1" baseline="-25000" dirty="0"/>
              <a:t>i </a:t>
            </a:r>
            <a:r>
              <a:rPr lang="en-US" sz="2000" dirty="0"/>
              <a:t>&gt;</a:t>
            </a:r>
            <a:r>
              <a:rPr lang="en-US" sz="2000" i="1" dirty="0"/>
              <a:t> </a:t>
            </a:r>
            <a:r>
              <a:rPr lang="en-US" sz="2000" dirty="0"/>
              <a:t>0,</a:t>
            </a:r>
            <a:r>
              <a:rPr lang="en-US" sz="2000" i="1" dirty="0"/>
              <a:t> P</a:t>
            </a:r>
            <a:r>
              <a:rPr lang="en-US" sz="2000" i="1" baseline="-25000" dirty="0"/>
              <a:t>i </a:t>
            </a:r>
            <a:r>
              <a:rPr lang="en-US" sz="2000" dirty="0"/>
              <a:t>→0</a:t>
            </a:r>
            <a:r>
              <a:rPr lang="en-US" sz="2000" dirty="0" smtClean="0"/>
              <a:t>]</a:t>
            </a:r>
          </a:p>
          <a:p>
            <a:r>
              <a:rPr lang="en-US" sz="2000" dirty="0" smtClean="0"/>
              <a:t>Generate </a:t>
            </a:r>
            <a:r>
              <a:rPr lang="en-US" sz="2000" dirty="0"/>
              <a:t>a Bayesian posterior distribution of probabilities for each count in each sample; *</a:t>
            </a:r>
            <a:r>
              <a:rPr lang="en-US" sz="2000" dirty="0" err="1"/>
              <a:t>lr</a:t>
            </a:r>
            <a:r>
              <a:rPr lang="en-US" sz="2000" dirty="0"/>
              <a:t> transform the distribution; perform analyses on each element in the distribution; report expected </a:t>
            </a:r>
            <a:r>
              <a:rPr lang="en-US" sz="2000" dirty="0" smtClean="0"/>
              <a:t>values</a:t>
            </a:r>
          </a:p>
          <a:p>
            <a:pPr marL="457200" lvl="1" indent="0">
              <a:buNone/>
            </a:pPr>
            <a:endParaRPr lang="en-US" sz="2600" dirty="0" smtClean="0"/>
          </a:p>
          <a:p>
            <a:endParaRPr lang="en-US" dirty="0" smtClean="0"/>
          </a:p>
          <a:p>
            <a:pPr marL="0" indent="0">
              <a:buNone/>
            </a:pPr>
            <a:endParaRPr lang="en-US" dirty="0"/>
          </a:p>
          <a:p>
            <a:endParaRPr lang="en-US" dirty="0" smtClean="0"/>
          </a:p>
          <a:p>
            <a:endParaRPr lang="en-US" dirty="0"/>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4"/>
          <p:cNvSpPr txBox="1"/>
          <p:nvPr/>
        </p:nvSpPr>
        <p:spPr>
          <a:xfrm>
            <a:off x="6187204" y="6094740"/>
            <a:ext cx="1585603" cy="400110"/>
          </a:xfrm>
          <a:prstGeom prst="rect">
            <a:avLst/>
          </a:prstGeom>
          <a:noFill/>
        </p:spPr>
        <p:txBody>
          <a:bodyPr wrap="none" rtlCol="0">
            <a:spAutoFit/>
          </a:bodyPr>
          <a:lstStyle/>
          <a:p>
            <a:r>
              <a:rPr lang="en-US" sz="1000" dirty="0" err="1" smtClean="0">
                <a:solidFill>
                  <a:schemeClr val="bg1">
                    <a:lumMod val="50000"/>
                  </a:schemeClr>
                </a:solidFill>
              </a:rPr>
              <a:t>Fernandes</a:t>
            </a:r>
            <a:r>
              <a:rPr lang="en-US" sz="1000" dirty="0" smtClean="0">
                <a:solidFill>
                  <a:schemeClr val="bg1">
                    <a:lumMod val="50000"/>
                  </a:schemeClr>
                </a:solidFill>
              </a:rPr>
              <a:t>, </a:t>
            </a:r>
            <a:r>
              <a:rPr lang="en-US" sz="1000" dirty="0" err="1" smtClean="0">
                <a:solidFill>
                  <a:schemeClr val="bg1">
                    <a:lumMod val="50000"/>
                  </a:schemeClr>
                </a:solidFill>
              </a:rPr>
              <a:t>PLoS</a:t>
            </a:r>
            <a:r>
              <a:rPr lang="en-US" sz="1000" dirty="0" smtClean="0">
                <a:solidFill>
                  <a:schemeClr val="bg1">
                    <a:lumMod val="50000"/>
                  </a:schemeClr>
                </a:solidFill>
              </a:rPr>
              <a:t> ONE 2013</a:t>
            </a:r>
          </a:p>
          <a:p>
            <a:r>
              <a:rPr lang="en-US" sz="1000" dirty="0" smtClean="0">
                <a:solidFill>
                  <a:schemeClr val="bg1">
                    <a:lumMod val="50000"/>
                  </a:schemeClr>
                </a:solidFill>
              </a:rPr>
              <a:t>Gloor, </a:t>
            </a:r>
            <a:r>
              <a:rPr lang="en-US" sz="1000" dirty="0" err="1" smtClean="0">
                <a:solidFill>
                  <a:schemeClr val="bg1">
                    <a:lumMod val="50000"/>
                  </a:schemeClr>
                </a:solidFill>
              </a:rPr>
              <a:t>Aus</a:t>
            </a:r>
            <a:r>
              <a:rPr lang="en-US" sz="1000" dirty="0" smtClean="0">
                <a:solidFill>
                  <a:schemeClr val="bg1">
                    <a:lumMod val="50000"/>
                  </a:schemeClr>
                </a:solidFill>
              </a:rPr>
              <a:t> J. Stat. 2016</a:t>
            </a: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6684038" y="1383905"/>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000000"/>
                </a:solidFill>
              </a:rPr>
              <a:t>Multivariate Poisson</a:t>
            </a:r>
          </a:p>
        </p:txBody>
      </p:sp>
      <p:pic>
        <p:nvPicPr>
          <p:cNvPr id="9" name="Picture 8" descr="replicate_Eval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92627"/>
            <a:ext cx="3961190" cy="3961190"/>
          </a:xfrm>
          <a:prstGeom prst="rect">
            <a:avLst/>
          </a:prstGeom>
        </p:spPr>
      </p:pic>
      <p:pic>
        <p:nvPicPr>
          <p:cNvPr id="10" name="Picture 9" descr="replicate_lowEvalu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95" y="4031493"/>
            <a:ext cx="2518229" cy="2518229"/>
          </a:xfrm>
          <a:prstGeom prst="rect">
            <a:avLst/>
          </a:prstGeom>
        </p:spPr>
      </p:pic>
      <p:sp>
        <p:nvSpPr>
          <p:cNvPr id="11" name="Rectangle 10"/>
          <p:cNvSpPr/>
          <p:nvPr/>
        </p:nvSpPr>
        <p:spPr>
          <a:xfrm>
            <a:off x="5043714" y="4753429"/>
            <a:ext cx="374953" cy="254000"/>
          </a:xfrm>
          <a:prstGeom prst="rect">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95524" y="4523619"/>
            <a:ext cx="1548190" cy="2298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95524" y="5007429"/>
            <a:ext cx="1548190" cy="936172"/>
          </a:xfrm>
          <a:prstGeom prst="line">
            <a:avLst/>
          </a:prstGeom>
        </p:spPr>
        <p:style>
          <a:lnRef idx="2">
            <a:schemeClr val="accent1"/>
          </a:lnRef>
          <a:fillRef idx="0">
            <a:schemeClr val="accent1"/>
          </a:fillRef>
          <a:effectRef idx="1">
            <a:schemeClr val="accent1"/>
          </a:effectRef>
          <a:fontRef idx="minor">
            <a:schemeClr val="tx1"/>
          </a:fontRef>
        </p:style>
      </p:cxnSp>
      <p:sp>
        <p:nvSpPr>
          <p:cNvPr id="8" name="Date Placeholder 7"/>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64118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Normalizations don’t cut it by themselves (Simulated 4 feature dataset)</a:t>
            </a:r>
            <a:endParaRPr lang="en-US" sz="2000" dirty="0"/>
          </a:p>
        </p:txBody>
      </p:sp>
      <p:pic>
        <p:nvPicPr>
          <p:cNvPr id="5" name="Content Placeholder 4"/>
          <p:cNvPicPr>
            <a:picLocks noGrp="1" noChangeAspect="1"/>
          </p:cNvPicPr>
          <p:nvPr>
            <p:ph idx="1"/>
          </p:nvPr>
        </p:nvPicPr>
        <p:blipFill rotWithShape="1">
          <a:blip r:embed="rId2"/>
          <a:srcRect l="-2069" r="-2071"/>
          <a:stretch/>
        </p:blipFill>
        <p:spPr>
          <a:xfrm>
            <a:off x="350762" y="980104"/>
            <a:ext cx="3519713" cy="5501482"/>
          </a:xfrm>
        </p:spPr>
      </p:pic>
      <p:sp>
        <p:nvSpPr>
          <p:cNvPr id="4" name="Footer Placeholder 3"/>
          <p:cNvSpPr>
            <a:spLocks noGrp="1"/>
          </p:cNvSpPr>
          <p:nvPr>
            <p:ph type="ftr" sz="quarter" idx="11"/>
          </p:nvPr>
        </p:nvSpPr>
        <p:spPr/>
        <p:txBody>
          <a:bodyPr/>
          <a:lstStyle/>
          <a:p>
            <a:r>
              <a:rPr lang="en-US" sz="2000" smtClean="0"/>
              <a:t>SUNY Buffalo WHI</a:t>
            </a:r>
            <a:endParaRPr lang="en-US" sz="2000"/>
          </a:p>
        </p:txBody>
      </p:sp>
      <p:sp>
        <p:nvSpPr>
          <p:cNvPr id="3" name="TextBox 2"/>
          <p:cNvSpPr txBox="1"/>
          <p:nvPr/>
        </p:nvSpPr>
        <p:spPr>
          <a:xfrm>
            <a:off x="4728657" y="1336097"/>
            <a:ext cx="2831875" cy="4708981"/>
          </a:xfrm>
          <a:prstGeom prst="rect">
            <a:avLst/>
          </a:prstGeom>
          <a:noFill/>
        </p:spPr>
        <p:txBody>
          <a:bodyPr wrap="none" rtlCol="0">
            <a:spAutoFit/>
          </a:bodyPr>
          <a:lstStyle/>
          <a:p>
            <a:r>
              <a:rPr lang="en-US" sz="2000" dirty="0" smtClean="0"/>
              <a:t>What we want to explore</a:t>
            </a:r>
          </a:p>
          <a:p>
            <a:endParaRPr lang="en-US" sz="2000" dirty="0"/>
          </a:p>
          <a:p>
            <a:endParaRPr lang="en-US" sz="2000" dirty="0" smtClean="0"/>
          </a:p>
          <a:p>
            <a:endParaRPr lang="en-US" sz="2000" dirty="0" smtClean="0"/>
          </a:p>
          <a:p>
            <a:endParaRPr lang="en-US" sz="2000" dirty="0" smtClean="0"/>
          </a:p>
          <a:p>
            <a:r>
              <a:rPr lang="en-US" sz="2000" dirty="0" smtClean="0"/>
              <a:t>What we have</a:t>
            </a:r>
          </a:p>
          <a:p>
            <a:endParaRPr lang="en-US" sz="2000" dirty="0" smtClean="0"/>
          </a:p>
          <a:p>
            <a:endParaRPr lang="en-US" sz="2000" dirty="0"/>
          </a:p>
          <a:p>
            <a:endParaRPr lang="en-US" sz="2000" dirty="0" smtClean="0"/>
          </a:p>
          <a:p>
            <a:r>
              <a:rPr lang="en-US" sz="2000" dirty="0" smtClean="0"/>
              <a:t>Normalized counts</a:t>
            </a:r>
          </a:p>
          <a:p>
            <a:endParaRPr lang="en-US" sz="2000" dirty="0"/>
          </a:p>
          <a:p>
            <a:endParaRPr lang="en-US" sz="2000" dirty="0" smtClean="0"/>
          </a:p>
          <a:p>
            <a:endParaRPr lang="en-US" sz="2000" dirty="0" smtClean="0"/>
          </a:p>
          <a:p>
            <a:endParaRPr lang="en-US" sz="2000" dirty="0" smtClean="0"/>
          </a:p>
          <a:p>
            <a:r>
              <a:rPr lang="en-US" sz="2000" dirty="0" smtClean="0"/>
              <a:t>CLR transformed</a:t>
            </a:r>
            <a:endParaRPr lang="en-US" sz="2000" dirty="0"/>
          </a:p>
        </p:txBody>
      </p:sp>
      <p:pic>
        <p:nvPicPr>
          <p:cNvPr id="6" name="Picture 5"/>
          <p:cNvPicPr>
            <a:picLocks noChangeAspect="1"/>
          </p:cNvPicPr>
          <p:nvPr/>
        </p:nvPicPr>
        <p:blipFill>
          <a:blip r:embed="rId3"/>
          <a:stretch>
            <a:fillRect/>
          </a:stretch>
        </p:blipFill>
        <p:spPr>
          <a:xfrm>
            <a:off x="7273274" y="2457143"/>
            <a:ext cx="1104900" cy="393700"/>
          </a:xfrm>
          <a:prstGeom prst="rect">
            <a:avLst/>
          </a:prstGeom>
        </p:spPr>
      </p:pic>
      <p:pic>
        <p:nvPicPr>
          <p:cNvPr id="7" name="Picture 6"/>
          <p:cNvPicPr>
            <a:picLocks noChangeAspect="1"/>
          </p:cNvPicPr>
          <p:nvPr/>
        </p:nvPicPr>
        <p:blipFill>
          <a:blip r:embed="rId4"/>
          <a:stretch>
            <a:fillRect/>
          </a:stretch>
        </p:blipFill>
        <p:spPr>
          <a:xfrm>
            <a:off x="7338585" y="3920368"/>
            <a:ext cx="1143000" cy="723900"/>
          </a:xfrm>
          <a:prstGeom prst="rect">
            <a:avLst/>
          </a:prstGeom>
        </p:spPr>
      </p:pic>
      <p:pic>
        <p:nvPicPr>
          <p:cNvPr id="8" name="Picture 7"/>
          <p:cNvPicPr>
            <a:picLocks noChangeAspect="1"/>
          </p:cNvPicPr>
          <p:nvPr/>
        </p:nvPicPr>
        <p:blipFill>
          <a:blip r:embed="rId5"/>
          <a:stretch>
            <a:fillRect/>
          </a:stretch>
        </p:blipFill>
        <p:spPr>
          <a:xfrm>
            <a:off x="6851147" y="5638678"/>
            <a:ext cx="2120900" cy="406400"/>
          </a:xfrm>
          <a:prstGeom prst="rect">
            <a:avLst/>
          </a:prstGeom>
        </p:spPr>
      </p:pic>
      <p:pic>
        <p:nvPicPr>
          <p:cNvPr id="9" name="Picture 8"/>
          <p:cNvPicPr>
            <a:picLocks noChangeAspect="1"/>
          </p:cNvPicPr>
          <p:nvPr/>
        </p:nvPicPr>
        <p:blipFill>
          <a:blip r:embed="rId6"/>
          <a:stretch>
            <a:fillRect/>
          </a:stretch>
        </p:blipFill>
        <p:spPr>
          <a:xfrm>
            <a:off x="7253113" y="2869591"/>
            <a:ext cx="1181100" cy="368300"/>
          </a:xfrm>
          <a:prstGeom prst="rect">
            <a:avLst/>
          </a:prstGeom>
        </p:spPr>
      </p:pic>
      <p:pic>
        <p:nvPicPr>
          <p:cNvPr id="10" name="Picture 9"/>
          <p:cNvPicPr>
            <a:picLocks noChangeAspect="1"/>
          </p:cNvPicPr>
          <p:nvPr/>
        </p:nvPicPr>
        <p:blipFill>
          <a:blip r:embed="rId7"/>
          <a:stretch>
            <a:fillRect/>
          </a:stretch>
        </p:blipFill>
        <p:spPr>
          <a:xfrm>
            <a:off x="7008385" y="3201909"/>
            <a:ext cx="1473200" cy="355600"/>
          </a:xfrm>
          <a:prstGeom prst="rect">
            <a:avLst/>
          </a:prstGeom>
        </p:spPr>
      </p:pic>
      <p:sp>
        <p:nvSpPr>
          <p:cNvPr id="11" name="Date Placeholder 10"/>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7552718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SUNY Buffalo WHI</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pic>
        <p:nvPicPr>
          <p:cNvPr id="5" name="Picture 4"/>
          <p:cNvPicPr>
            <a:picLocks noChangeAspect="1"/>
          </p:cNvPicPr>
          <p:nvPr/>
        </p:nvPicPr>
        <p:blipFill rotWithShape="1">
          <a:blip r:embed="rId3"/>
          <a:srcRect r="42009"/>
          <a:stretch/>
        </p:blipFill>
        <p:spPr>
          <a:xfrm>
            <a:off x="1551883" y="769586"/>
            <a:ext cx="3487957" cy="5586764"/>
          </a:xfrm>
          <a:prstGeom prst="rect">
            <a:avLst/>
          </a:prstGeom>
        </p:spPr>
      </p:pic>
    </p:spTree>
    <p:extLst>
      <p:ext uri="{BB962C8B-B14F-4D97-AF65-F5344CB8AC3E}">
        <p14:creationId xmlns:p14="http://schemas.microsoft.com/office/powerpoint/2010/main" val="32525425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is a ‘</a:t>
            </a:r>
            <a:r>
              <a:rPr lang="en-US" dirty="0" err="1" smtClean="0"/>
              <a:t>uge</a:t>
            </a:r>
            <a:r>
              <a:rPr lang="en-US" dirty="0" smtClean="0"/>
              <a:t> problem</a:t>
            </a:r>
            <a:endParaRPr lang="en-US" dirty="0"/>
          </a:p>
        </p:txBody>
      </p:sp>
      <p:pic>
        <p:nvPicPr>
          <p:cNvPr id="5" name="Content Placeholder 4"/>
          <p:cNvPicPr>
            <a:picLocks noGrp="1" noChangeAspect="1"/>
          </p:cNvPicPr>
          <p:nvPr>
            <p:ph idx="1"/>
          </p:nvPr>
        </p:nvPicPr>
        <p:blipFill rotWithShape="1">
          <a:blip r:embed="rId2"/>
          <a:srcRect l="500" r="-1628"/>
          <a:stretch/>
        </p:blipFill>
        <p:spPr>
          <a:xfrm>
            <a:off x="191105" y="1600200"/>
            <a:ext cx="4596190" cy="4525963"/>
          </a:xfrm>
        </p:spPr>
      </p:pic>
      <p:sp>
        <p:nvSpPr>
          <p:cNvPr id="4" name="Footer Placeholder 3"/>
          <p:cNvSpPr>
            <a:spLocks noGrp="1"/>
          </p:cNvSpPr>
          <p:nvPr>
            <p:ph type="ftr" sz="quarter" idx="11"/>
          </p:nvPr>
        </p:nvSpPr>
        <p:spPr/>
        <p:txBody>
          <a:bodyPr/>
          <a:lstStyle/>
          <a:p>
            <a:r>
              <a:rPr lang="en-US" smtClean="0"/>
              <a:t>SUNY Buffalo WHI</a:t>
            </a:r>
            <a:endParaRPr lang="en-US"/>
          </a:p>
        </p:txBody>
      </p:sp>
      <p:pic>
        <p:nvPicPr>
          <p:cNvPr id="6" name="Picture 5"/>
          <p:cNvPicPr>
            <a:picLocks noChangeAspect="1"/>
          </p:cNvPicPr>
          <p:nvPr/>
        </p:nvPicPr>
        <p:blipFill>
          <a:blip r:embed="rId3"/>
          <a:stretch>
            <a:fillRect/>
          </a:stretch>
        </p:blipFill>
        <p:spPr>
          <a:xfrm>
            <a:off x="4787295" y="1804004"/>
            <a:ext cx="4051300" cy="1701800"/>
          </a:xfrm>
          <a:prstGeom prst="rect">
            <a:avLst/>
          </a:prstGeom>
        </p:spPr>
      </p:pic>
      <p:sp>
        <p:nvSpPr>
          <p:cNvPr id="3" name="TextBox 2"/>
          <p:cNvSpPr txBox="1"/>
          <p:nvPr/>
        </p:nvSpPr>
        <p:spPr>
          <a:xfrm>
            <a:off x="5358190" y="3664857"/>
            <a:ext cx="3181048" cy="2585323"/>
          </a:xfrm>
          <a:prstGeom prst="rect">
            <a:avLst/>
          </a:prstGeom>
          <a:noFill/>
        </p:spPr>
        <p:txBody>
          <a:bodyPr wrap="square" rtlCol="0">
            <a:spAutoFit/>
          </a:bodyPr>
          <a:lstStyle/>
          <a:p>
            <a:r>
              <a:rPr lang="en-US" dirty="0" smtClean="0"/>
              <a:t>Numerical correlation is independent of number of features</a:t>
            </a:r>
          </a:p>
          <a:p>
            <a:endParaRPr lang="en-US" dirty="0"/>
          </a:p>
          <a:p>
            <a:r>
              <a:rPr lang="en-US" dirty="0" smtClean="0"/>
              <a:t>Proportional correlation depends on other features</a:t>
            </a:r>
          </a:p>
          <a:p>
            <a:endParaRPr lang="en-US" dirty="0"/>
          </a:p>
          <a:p>
            <a:r>
              <a:rPr lang="en-US" dirty="0" smtClean="0"/>
              <a:t>Spurious correlation, </a:t>
            </a:r>
            <a:r>
              <a:rPr lang="en-US" dirty="0" err="1" smtClean="0"/>
              <a:t>subcompositional</a:t>
            </a:r>
            <a:r>
              <a:rPr lang="en-US" dirty="0" smtClean="0"/>
              <a:t> incoherence</a:t>
            </a:r>
            <a:endParaRPr lang="en-US" dirty="0"/>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414206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measure constant ratio</a:t>
            </a:r>
            <a:endParaRPr lang="en-US" dirty="0"/>
          </a:p>
        </p:txBody>
      </p:sp>
      <p:pic>
        <p:nvPicPr>
          <p:cNvPr id="5" name="Content Placeholder 4"/>
          <p:cNvPicPr>
            <a:picLocks noGrp="1" noChangeAspect="1"/>
          </p:cNvPicPr>
          <p:nvPr>
            <p:ph idx="1"/>
          </p:nvPr>
        </p:nvPicPr>
        <p:blipFill>
          <a:blip r:embed="rId2"/>
          <a:srcRect l="-30616" r="-30616"/>
          <a:stretch>
            <a:fillRect/>
          </a:stretch>
        </p:blipFill>
        <p:spPr/>
      </p:pic>
      <p:sp>
        <p:nvSpPr>
          <p:cNvPr id="4" name="Footer Placeholder 3"/>
          <p:cNvSpPr>
            <a:spLocks noGrp="1"/>
          </p:cNvSpPr>
          <p:nvPr>
            <p:ph type="ftr" sz="quarter" idx="11"/>
          </p:nvPr>
        </p:nvSpPr>
        <p:spPr/>
        <p:txBody>
          <a:bodyPr/>
          <a:lstStyle/>
          <a:p>
            <a:r>
              <a:rPr lang="en-US" smtClean="0"/>
              <a:t>SUNY Buffalo WHI</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68965102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SUNY Buffalo WHI</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51341071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417638"/>
            <a:ext cx="4374444" cy="5078314"/>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r>
              <a:rPr lang="en-US" dirty="0" smtClean="0"/>
              <a:t> (MVP)</a:t>
            </a:r>
          </a:p>
          <a:p>
            <a:pPr marL="742950" lvl="1" indent="-285750">
              <a:buFont typeface="Wingdings" charset="2"/>
              <a:buChar char="§"/>
            </a:pPr>
            <a:r>
              <a:rPr lang="en-US" dirty="0" smtClean="0"/>
              <a:t>Values replaced by estimated probability of observing variable given total</a:t>
            </a:r>
          </a:p>
          <a:p>
            <a:pPr marL="742950" lvl="1" indent="-285750">
              <a:buFont typeface="Wingdings" charset="2"/>
              <a:buChar char="§"/>
            </a:pPr>
            <a:r>
              <a:rPr lang="en-US" dirty="0" smtClean="0"/>
              <a:t>Highest counts have least relative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SUNY Buffalo WHI</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3291266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SUNY Buffalo WHI</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6059649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SUNY Buffalo WHI</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68072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SUNY Buffalo WHI</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2" name="TextBox 11"/>
          <p:cNvSpPr txBox="1"/>
          <p:nvPr/>
        </p:nvSpPr>
        <p:spPr>
          <a:xfrm>
            <a:off x="6800252" y="3249504"/>
            <a:ext cx="2343748" cy="1600438"/>
          </a:xfrm>
          <a:prstGeom prst="rect">
            <a:avLst/>
          </a:prstGeom>
          <a:noFill/>
        </p:spPr>
        <p:txBody>
          <a:bodyPr wrap="none" rtlCol="0">
            <a:spAutoFit/>
          </a:bodyPr>
          <a:lstStyle/>
          <a:p>
            <a:r>
              <a:rPr lang="en-US" sz="1400" dirty="0" smtClean="0"/>
              <a:t>What assumptions do not fit?</a:t>
            </a:r>
            <a:endParaRPr lang="en-US" sz="2000" dirty="0" smtClean="0"/>
          </a:p>
          <a:p>
            <a:endParaRPr lang="en-US" sz="1400" dirty="0" smtClean="0"/>
          </a:p>
          <a:p>
            <a:pPr marL="285750" indent="-285750">
              <a:buFont typeface="Arial"/>
              <a:buChar char="•"/>
            </a:pPr>
            <a:r>
              <a:rPr lang="en-US" sz="1400" dirty="0" smtClean="0">
                <a:solidFill>
                  <a:schemeClr val="bg1">
                    <a:lumMod val="50000"/>
                  </a:schemeClr>
                </a:solidFill>
              </a:rPr>
              <a:t>Counts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Model as NB or ZIG</a:t>
            </a:r>
          </a:p>
          <a:p>
            <a:pPr marL="285750" indent="-285750">
              <a:buFont typeface="Arial"/>
              <a:buChar char="•"/>
            </a:pPr>
            <a:r>
              <a:rPr lang="en-US" sz="1400" dirty="0" smtClean="0">
                <a:solidFill>
                  <a:srgbClr val="7F7F7F"/>
                </a:solidFill>
              </a:rPr>
              <a:t>Correlation</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4385331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925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smtClean="0">
                <a:solidFill>
                  <a:schemeClr val="bg1">
                    <a:lumMod val="65000"/>
                  </a:schemeClr>
                </a:solidFill>
              </a:rPr>
              <a:t>Sequencing, negative </a:t>
            </a:r>
            <a:r>
              <a:rPr lang="en-US" dirty="0">
                <a:solidFill>
                  <a:schemeClr val="bg1">
                    <a:lumMod val="65000"/>
                  </a:schemeClr>
                </a:solidFill>
              </a:rPr>
              <a:t>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spTree>
    <p:extLst>
      <p:ext uri="{BB962C8B-B14F-4D97-AF65-F5344CB8AC3E}">
        <p14:creationId xmlns:p14="http://schemas.microsoft.com/office/powerpoint/2010/main" val="7751769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13219</TotalTime>
  <Words>3647</Words>
  <Application>Microsoft Macintosh PowerPoint</Application>
  <PresentationFormat>On-screen Show (4:3)</PresentationFormat>
  <Paragraphs>817</Paragraphs>
  <Slides>56</Slides>
  <Notes>11</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It's a poll not an election! Analysis of metagenomes and metatranscriptomes using probabilistic compositional approaches</vt:lpstr>
      <vt:lpstr>BV dataset</vt:lpstr>
      <vt:lpstr>Why sequence meta-*omes</vt:lpstr>
      <vt:lpstr>Why sequence meta-*omes</vt:lpstr>
      <vt:lpstr>Sequencing is random sampling</vt:lpstr>
      <vt:lpstr>Sequencing is random sampling</vt:lpstr>
      <vt:lpstr>The sequencing meat grinder</vt:lpstr>
      <vt:lpstr>The sequencing meat grinder</vt:lpstr>
      <vt:lpstr>We have CoDa</vt:lpstr>
      <vt:lpstr>Random data as counts</vt:lpstr>
      <vt:lpstr>Same random data as proportions</vt:lpstr>
      <vt:lpstr>CoDa properties and *lr</vt:lpstr>
      <vt:lpstr>Normalization is no help at all</vt:lpstr>
      <vt:lpstr>Correlation in CoDa</vt:lpstr>
      <vt:lpstr>Learn to love (tolerate) the simplex</vt:lpstr>
      <vt:lpstr>Learn to love (tolerate) the simplex</vt:lpstr>
      <vt:lpstr>To sum up</vt:lpstr>
      <vt:lpstr>What can we learn using CoDa?</vt:lpstr>
      <vt:lpstr>All vs Different OTUs</vt:lpstr>
      <vt:lpstr>Common vs. rare OTUs</vt:lpstr>
      <vt:lpstr>Common vs. rare OTUs</vt:lpstr>
      <vt:lpstr>Compositionally associated taxa</vt:lpstr>
      <vt:lpstr>Different taxa by effect size</vt:lpstr>
      <vt:lpstr>The results are stable and consistent</vt:lpstr>
      <vt:lpstr>Meta-transcriptomics of ecosystem</vt:lpstr>
      <vt:lpstr>Bacterial vaginosis </vt:lpstr>
      <vt:lpstr>BV dataset</vt:lpstr>
      <vt:lpstr>ALDEx2: Find test values not affected by random sampling</vt:lpstr>
      <vt:lpstr>Big Picture</vt:lpstr>
      <vt:lpstr>Reference sequence</vt:lpstr>
      <vt:lpstr>Reference sequence - BV</vt:lpstr>
      <vt:lpstr>Functions</vt:lpstr>
      <vt:lpstr>Four groups of functions</vt:lpstr>
      <vt:lpstr>Distinguishing functions</vt:lpstr>
      <vt:lpstr>What is different between BV1 and BV2?</vt:lpstr>
      <vt:lpstr>Summary of meta-transcriptome </vt:lpstr>
      <vt:lpstr>Examine variance of the ratios between features</vt:lpstr>
      <vt:lpstr>Available tools</vt:lpstr>
      <vt:lpstr>Summary</vt:lpstr>
      <vt:lpstr>Acknowledgments</vt:lpstr>
      <vt:lpstr>Back to Bacterial vaginosis </vt:lpstr>
      <vt:lpstr>What ratio?</vt:lpstr>
      <vt:lpstr>Metabolome - subset</vt:lpstr>
      <vt:lpstr>P-values are not reliable</vt:lpstr>
      <vt:lpstr>Effect sizes are (more) stable estimates</vt:lpstr>
      <vt:lpstr>Multivariate and univariate methods often disagree</vt:lpstr>
      <vt:lpstr>The 0 in the room</vt:lpstr>
      <vt:lpstr>ALDEx2</vt:lpstr>
      <vt:lpstr>Normalizations don’t cut it by themselves (Simulated 4 feature dataset)</vt:lpstr>
      <vt:lpstr>But my data are not affected …</vt:lpstr>
      <vt:lpstr>Correlation is a ‘uge problem</vt:lpstr>
      <vt:lpstr>Must measure constant ratio</vt:lpstr>
      <vt:lpstr>Where is the noise?</vt:lpstr>
      <vt:lpstr>Bayesian estimate</vt:lpstr>
      <vt:lpstr>Modeling technical variation</vt:lpstr>
      <vt:lpstr>Effect-sizes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328</cp:revision>
  <dcterms:created xsi:type="dcterms:W3CDTF">2016-05-10T15:50:17Z</dcterms:created>
  <dcterms:modified xsi:type="dcterms:W3CDTF">2019-02-15T19:44:16Z</dcterms:modified>
</cp:coreProperties>
</file>